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R8JoELcgxA5iVsD+y+vFVw==" hashData="ESBXyt5qBteACraDbxURkdRXpPXykdn5oycYVXvE7HbhkXxikZvB/yX44Kldz0smivFZkTlKrKpBaB34URjvp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8" d="100"/>
          <a:sy n="78" d="100"/>
        </p:scale>
        <p:origin x="5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zh-CN" altLang="en-US"/>
              <a:t>单击此处编辑母版标题样式</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zh-CN" altLang="en-US"/>
              <a:t>单击此处编辑母版标题样式</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96DFF08F-DC6B-4601-B491-B0F83F6DD2DA}"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024128" y="2967788"/>
            <a:ext cx="4754880" cy="334157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zh-CN" altLang="en-US"/>
              <a:t>编辑母版文本样式</a:t>
            </a:r>
          </a:p>
        </p:txBody>
      </p:sp>
      <p:sp>
        <p:nvSpPr>
          <p:cNvPr id="6" name="Content Placeholder 5"/>
          <p:cNvSpPr>
            <a:spLocks noGrp="1"/>
          </p:cNvSpPr>
          <p:nvPr>
            <p:ph sz="quarter" idx="4"/>
          </p:nvPr>
        </p:nvSpPr>
        <p:spPr>
          <a:xfrm>
            <a:off x="5989320" y="2967788"/>
            <a:ext cx="4754880" cy="334157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zh-CN" altLang="en-US"/>
              <a:t>单击此处编辑母版标题样式</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96DFF08F-DC6B-4601-B491-B0F83F6DD2DA}"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C7616CA0-919D-4A49-9C8A-62FDFB3A5183}"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4/12/2018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trackmusik.fr/media/z/zaz/paris/j-ai-deux-amours-zaz" TargetMode="External"/><Relationship Id="rId2" Type="http://schemas.openxmlformats.org/officeDocument/2006/relationships/hyperlink" Target="http://tv.sohu.com/20131130/n391062461.s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21F7B9D-41B4-41D5-82FF-BFFAD1137F48}"/>
              </a:ext>
            </a:extLst>
          </p:cNvPr>
          <p:cNvSpPr>
            <a:spLocks noGrp="1"/>
          </p:cNvSpPr>
          <p:nvPr>
            <p:ph type="ctrTitle"/>
          </p:nvPr>
        </p:nvSpPr>
        <p:spPr>
          <a:xfrm>
            <a:off x="683232" y="1687818"/>
            <a:ext cx="7772400" cy="1463040"/>
          </a:xfrm>
        </p:spPr>
        <p:txBody>
          <a:bodyPr>
            <a:normAutofit fontScale="90000"/>
          </a:bodyPr>
          <a:lstStyle/>
          <a:p>
            <a:pPr algn="l"/>
            <a:r>
              <a:rPr lang="fr-FR" altLang="zh-CN" dirty="0"/>
              <a:t>Unité 6</a:t>
            </a:r>
            <a:br>
              <a:rPr lang="fr-FR" altLang="zh-CN" dirty="0"/>
            </a:br>
            <a:r>
              <a:rPr lang="fr-FR" altLang="zh-CN" b="1" dirty="0"/>
              <a:t>Zaz : l’optimisme et la fraîcheur d’une voix « cassée »</a:t>
            </a:r>
            <a:endParaRPr lang="zh-CN" altLang="en-US" dirty="0"/>
          </a:p>
        </p:txBody>
      </p:sp>
      <p:sp>
        <p:nvSpPr>
          <p:cNvPr id="3" name="副标题 2">
            <a:extLst>
              <a:ext uri="{FF2B5EF4-FFF2-40B4-BE49-F238E27FC236}">
                <a16:creationId xmlns:a16="http://schemas.microsoft.com/office/drawing/2014/main" xmlns="" id="{71CAF0EC-6416-4F31-98C8-B50978AB5443}"/>
              </a:ext>
            </a:extLst>
          </p:cNvPr>
          <p:cNvSpPr>
            <a:spLocks noGrp="1"/>
          </p:cNvSpPr>
          <p:nvPr>
            <p:ph type="subTitle" idx="1"/>
          </p:nvPr>
        </p:nvSpPr>
        <p:spPr>
          <a:xfrm>
            <a:off x="8610600" y="4960137"/>
            <a:ext cx="3200400" cy="1463040"/>
          </a:xfrm>
        </p:spPr>
        <p:txBody>
          <a:bodyPr/>
          <a:lstStyle/>
          <a:p>
            <a:pPr lvl="0" fontAlgn="base">
              <a:spcBef>
                <a:spcPct val="0"/>
              </a:spcBef>
              <a:spcAft>
                <a:spcPct val="0"/>
              </a:spcAft>
              <a:buClrTx/>
              <a:buSzTx/>
            </a:pPr>
            <a:r>
              <a:rPr lang="fr-FR" altLang="zh-CN" b="1" dirty="0">
                <a:solidFill>
                  <a:schemeClr val="tx1"/>
                </a:solidFill>
                <a:latin typeface="Comic Sans MS" pitchFamily="66" charset="0"/>
                <a:ea typeface="宋体" pitchFamily="2" charset="-122"/>
                <a:cs typeface="Times New Roman" pitchFamily="18" charset="0"/>
              </a:rPr>
              <a:t>D</a:t>
            </a:r>
            <a:r>
              <a:rPr lang="fr-FR" altLang="zh-CN" b="1" dirty="0">
                <a:solidFill>
                  <a:schemeClr val="tx1"/>
                </a:solidFill>
                <a:latin typeface="Arial"/>
                <a:ea typeface="宋体" pitchFamily="2" charset="-122"/>
                <a:cs typeface="Times New Roman" pitchFamily="18" charset="0"/>
              </a:rPr>
              <a:t>é</a:t>
            </a:r>
            <a:r>
              <a:rPr lang="fr-FR" altLang="zh-CN" b="1" dirty="0">
                <a:solidFill>
                  <a:schemeClr val="tx1"/>
                </a:solidFill>
                <a:latin typeface="Comic Sans MS" pitchFamily="66" charset="0"/>
                <a:ea typeface="宋体" pitchFamily="2" charset="-122"/>
                <a:cs typeface="Times New Roman" pitchFamily="18" charset="0"/>
              </a:rPr>
              <a:t>partement de Fran</a:t>
            </a:r>
            <a:r>
              <a:rPr lang="fr-FR" altLang="zh-CN" b="1" dirty="0">
                <a:solidFill>
                  <a:schemeClr val="tx1"/>
                </a:solidFill>
                <a:latin typeface="Arial"/>
                <a:ea typeface="宋体" pitchFamily="2" charset="-122"/>
                <a:cs typeface="Times New Roman" pitchFamily="18" charset="0"/>
              </a:rPr>
              <a:t>ç</a:t>
            </a:r>
            <a:r>
              <a:rPr lang="fr-FR" altLang="zh-CN" b="1" dirty="0">
                <a:solidFill>
                  <a:schemeClr val="tx1"/>
                </a:solidFill>
                <a:latin typeface="Comic Sans MS" pitchFamily="66" charset="0"/>
                <a:ea typeface="宋体" pitchFamily="2" charset="-122"/>
                <a:cs typeface="Times New Roman" pitchFamily="18" charset="0"/>
              </a:rPr>
              <a:t>ais</a:t>
            </a:r>
            <a:endParaRPr lang="fr-FR" altLang="zh-CN" dirty="0">
              <a:solidFill>
                <a:schemeClr val="tx1"/>
              </a:solidFill>
              <a:latin typeface="Arial" pitchFamily="34" charset="0"/>
              <a:ea typeface="宋体" pitchFamily="2" charset="-122"/>
              <a:cs typeface="宋体" pitchFamily="2" charset="-122"/>
            </a:endParaRPr>
          </a:p>
          <a:p>
            <a:pPr lvl="0" eaLnBrk="0" fontAlgn="base" hangingPunct="0">
              <a:spcBef>
                <a:spcPct val="0"/>
              </a:spcBef>
              <a:spcAft>
                <a:spcPct val="0"/>
              </a:spcAft>
              <a:buClrTx/>
              <a:buSzTx/>
            </a:pPr>
            <a:r>
              <a:rPr lang="fr-FR" altLang="zh-CN" b="1" dirty="0">
                <a:solidFill>
                  <a:schemeClr val="tx1"/>
                </a:solidFill>
                <a:latin typeface="Comic Sans MS" pitchFamily="66" charset="0"/>
                <a:ea typeface="宋体" pitchFamily="2" charset="-122"/>
                <a:cs typeface="Times New Roman" pitchFamily="18" charset="0"/>
              </a:rPr>
              <a:t>Universit</a:t>
            </a:r>
            <a:r>
              <a:rPr lang="fr-FR" altLang="zh-CN" b="1" dirty="0">
                <a:solidFill>
                  <a:schemeClr val="tx1"/>
                </a:solidFill>
                <a:latin typeface="Arial"/>
                <a:ea typeface="宋体" pitchFamily="2" charset="-122"/>
                <a:cs typeface="Times New Roman" pitchFamily="18" charset="0"/>
              </a:rPr>
              <a:t>é</a:t>
            </a:r>
            <a:r>
              <a:rPr lang="fr-FR" altLang="zh-CN" b="1" dirty="0">
                <a:solidFill>
                  <a:schemeClr val="tx1"/>
                </a:solidFill>
                <a:latin typeface="Comic Sans MS" pitchFamily="66" charset="0"/>
                <a:ea typeface="宋体" pitchFamily="2" charset="-122"/>
                <a:cs typeface="Times New Roman" pitchFamily="18" charset="0"/>
              </a:rPr>
              <a:t> Sun Yat-sen</a:t>
            </a:r>
            <a:endParaRPr lang="fr-FR" altLang="zh-CN" b="1" dirty="0">
              <a:solidFill>
                <a:schemeClr val="tx1"/>
              </a:solidFill>
              <a:latin typeface="Arial" pitchFamily="34" charset="0"/>
              <a:ea typeface="华文行楷" pitchFamily="2" charset="-122"/>
              <a:cs typeface="Times New Roman" pitchFamily="18" charset="0"/>
            </a:endParaRPr>
          </a:p>
          <a:p>
            <a:pPr lvl="0" eaLnBrk="0" fontAlgn="base" hangingPunct="0">
              <a:spcBef>
                <a:spcPct val="0"/>
              </a:spcBef>
              <a:spcAft>
                <a:spcPct val="0"/>
              </a:spcAft>
              <a:buClrTx/>
              <a:buSzTx/>
            </a:pPr>
            <a:r>
              <a:rPr lang="zh-CN" altLang="fr-FR" b="1" dirty="0">
                <a:solidFill>
                  <a:schemeClr val="tx1"/>
                </a:solidFill>
                <a:latin typeface="Arial" pitchFamily="34" charset="0"/>
                <a:ea typeface="华文行楷" pitchFamily="2" charset="-122"/>
                <a:cs typeface="Times New Roman" pitchFamily="18" charset="0"/>
              </a:rPr>
              <a:t>中山大学法语系</a:t>
            </a:r>
            <a:r>
              <a:rPr lang="zh-CN" altLang="fr-FR" dirty="0">
                <a:solidFill>
                  <a:schemeClr val="tx1"/>
                </a:solidFill>
                <a:latin typeface="Arial" pitchFamily="34" charset="0"/>
                <a:ea typeface="宋体" pitchFamily="2" charset="-122"/>
                <a:cs typeface="宋体" pitchFamily="2" charset="-122"/>
              </a:rPr>
              <a:t> </a:t>
            </a:r>
          </a:p>
          <a:p>
            <a:endParaRPr lang="zh-CN" altLang="en-US" dirty="0"/>
          </a:p>
        </p:txBody>
      </p:sp>
    </p:spTree>
    <p:extLst>
      <p:ext uri="{BB962C8B-B14F-4D97-AF65-F5344CB8AC3E}">
        <p14:creationId xmlns:p14="http://schemas.microsoft.com/office/powerpoint/2010/main" val="3029975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9DFD402-34B4-49FA-8ADF-A0947E104675}"/>
              </a:ext>
            </a:extLst>
          </p:cNvPr>
          <p:cNvSpPr>
            <a:spLocks noGrp="1"/>
          </p:cNvSpPr>
          <p:nvPr>
            <p:ph type="title"/>
          </p:nvPr>
        </p:nvSpPr>
        <p:spPr>
          <a:xfrm>
            <a:off x="893852" y="413266"/>
            <a:ext cx="9850348" cy="1040527"/>
          </a:xfrm>
        </p:spPr>
        <p:txBody>
          <a:bodyPr>
            <a:normAutofit/>
          </a:bodyPr>
          <a:lstStyle/>
          <a:p>
            <a:pPr algn="ctr"/>
            <a:r>
              <a:rPr lang="fr-FR" altLang="zh-CN" sz="2400" b="1" dirty="0"/>
              <a:t>le succès continue…</a:t>
            </a:r>
            <a:br>
              <a:rPr lang="fr-FR" altLang="zh-CN" sz="2400" b="1" dirty="0"/>
            </a:br>
            <a:r>
              <a:rPr lang="fr-FR" altLang="zh-CN" sz="2400" b="1" cap="none" dirty="0">
                <a:solidFill>
                  <a:srgbClr val="3F3F3F"/>
                </a:solidFill>
                <a:latin typeface="Harrington" panose="04040505050A02020702" pitchFamily="82" charset="0"/>
                <a:ea typeface="Cambria" panose="02040503050406030204" pitchFamily="18" charset="0"/>
                <a:cs typeface="Times" panose="02020603050405020304" pitchFamily="18" charset="0"/>
              </a:rPr>
              <a:t>« On ira »</a:t>
            </a:r>
            <a:r>
              <a:rPr lang="fr-FR" altLang="zh-CN" sz="3600" cap="none" dirty="0">
                <a:solidFill>
                  <a:schemeClr val="tx1"/>
                </a:solidFill>
                <a:latin typeface="Arial" panose="020B0604020202020204" pitchFamily="34" charset="0"/>
              </a:rPr>
              <a:t/>
            </a:r>
            <a:br>
              <a:rPr lang="fr-FR" altLang="zh-CN" sz="3600" cap="none" dirty="0">
                <a:solidFill>
                  <a:schemeClr val="tx1"/>
                </a:solidFill>
                <a:latin typeface="Arial" panose="020B0604020202020204" pitchFamily="34" charset="0"/>
              </a:rPr>
            </a:br>
            <a:endParaRPr lang="zh-CN" altLang="en-US" sz="2400" dirty="0"/>
          </a:p>
        </p:txBody>
      </p:sp>
      <p:graphicFrame>
        <p:nvGraphicFramePr>
          <p:cNvPr id="4" name="内容占位符 3">
            <a:extLst>
              <a:ext uri="{FF2B5EF4-FFF2-40B4-BE49-F238E27FC236}">
                <a16:creationId xmlns:a16="http://schemas.microsoft.com/office/drawing/2014/main" xmlns="" id="{FA905391-4BA5-4789-A6D0-7BC63DDB1C6C}"/>
              </a:ext>
            </a:extLst>
          </p:cNvPr>
          <p:cNvGraphicFramePr>
            <a:graphicFrameLocks noGrp="1"/>
          </p:cNvGraphicFramePr>
          <p:nvPr>
            <p:ph idx="1"/>
            <p:extLst>
              <p:ext uri="{D42A27DB-BD31-4B8C-83A1-F6EECF244321}">
                <p14:modId xmlns:p14="http://schemas.microsoft.com/office/powerpoint/2010/main" val="2964437857"/>
              </p:ext>
            </p:extLst>
          </p:nvPr>
        </p:nvGraphicFramePr>
        <p:xfrm>
          <a:off x="785973" y="1325366"/>
          <a:ext cx="9801546" cy="4741524"/>
        </p:xfrm>
        <a:graphic>
          <a:graphicData uri="http://schemas.openxmlformats.org/drawingml/2006/table">
            <a:tbl>
              <a:tblPr firstRow="1" firstCol="1" bandRow="1" bandCol="1"/>
              <a:tblGrid>
                <a:gridCol w="4900773">
                  <a:extLst>
                    <a:ext uri="{9D8B030D-6E8A-4147-A177-3AD203B41FA5}">
                      <a16:colId xmlns:a16="http://schemas.microsoft.com/office/drawing/2014/main" xmlns="" val="1361405449"/>
                    </a:ext>
                  </a:extLst>
                </a:gridCol>
                <a:gridCol w="4900773">
                  <a:extLst>
                    <a:ext uri="{9D8B030D-6E8A-4147-A177-3AD203B41FA5}">
                      <a16:colId xmlns:a16="http://schemas.microsoft.com/office/drawing/2014/main" xmlns="" val="2185945850"/>
                    </a:ext>
                  </a:extLst>
                </a:gridCol>
              </a:tblGrid>
              <a:tr h="4741524">
                <a:tc>
                  <a:txBody>
                    <a:bodyPr/>
                    <a:lstStyle/>
                    <a:p>
                      <a:pPr algn="ctr"/>
                      <a:r>
                        <a:rPr lang="fr-FR" altLang="zh-CN" sz="1800" kern="1200" dirty="0">
                          <a:solidFill>
                            <a:schemeClr val="tx1"/>
                          </a:solidFill>
                          <a:effectLst/>
                          <a:latin typeface="+mn-lt"/>
                          <a:ea typeface="+mn-ea"/>
                          <a:cs typeface="+mn-cs"/>
                        </a:rPr>
                        <a:t>On ira écouter Harlem au coin de Manhattan,</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On ira rougir le thé dans les souks à Amman,</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On ira nager dans le lit du fleuve Sénégal,</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Et on verra brûler Bombay sous un feu de Bengale.</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 </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On ira gratter le ciel en dessous de Kyoto,</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On ira sentir Rio battre au cœur de Janeiro,</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On lèvera les yeux sur le plafond de la chapelle Sixtine,</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Et on lèvera nos verres dans le café Pouchkine.</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Refrain :</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Oh ! Qu’elle est belle notre chance,</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Aux mille couleurs de l’être humain,</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Mélangée de nos différences,</a:t>
                      </a:r>
                      <a:endParaRPr lang="zh-CN" altLang="zh-CN" sz="1800" kern="1200" dirty="0">
                        <a:solidFill>
                          <a:schemeClr val="tx1"/>
                        </a:solidFill>
                        <a:effectLst/>
                        <a:latin typeface="+mn-lt"/>
                        <a:ea typeface="+mn-ea"/>
                        <a:cs typeface="+mn-cs"/>
                      </a:endParaRPr>
                    </a:p>
                    <a:p>
                      <a:pPr algn="ctr"/>
                      <a:r>
                        <a:rPr lang="fr-FR" altLang="zh-CN" sz="1800" kern="1200" dirty="0">
                          <a:solidFill>
                            <a:schemeClr val="tx1"/>
                          </a:solidFill>
                          <a:effectLst/>
                          <a:latin typeface="+mn-lt"/>
                          <a:ea typeface="+mn-ea"/>
                          <a:cs typeface="+mn-cs"/>
                        </a:rPr>
                        <a:t>À la croisée des destins…</a:t>
                      </a:r>
                      <a:endParaRPr lang="zh-CN" altLang="zh-CN" sz="1800" kern="1200" dirty="0">
                        <a:solidFill>
                          <a:schemeClr val="tx1"/>
                        </a:solidFill>
                        <a:effectLst/>
                        <a:latin typeface="+mn-lt"/>
                        <a:ea typeface="+mn-ea"/>
                        <a:cs typeface="+mn-cs"/>
                      </a:endParaRPr>
                    </a:p>
                    <a:p>
                      <a:pPr algn="l">
                        <a:spcAft>
                          <a:spcPts val="0"/>
                        </a:spcAft>
                      </a:pP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dash"/>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xmlns="" val="2341868503"/>
                  </a:ext>
                </a:extLst>
              </a:tr>
            </a:tbl>
          </a:graphicData>
        </a:graphic>
      </p:graphicFrame>
      <p:pic>
        <p:nvPicPr>
          <p:cNvPr id="3" name="图片 2">
            <a:extLst>
              <a:ext uri="{FF2B5EF4-FFF2-40B4-BE49-F238E27FC236}">
                <a16:creationId xmlns:a16="http://schemas.microsoft.com/office/drawing/2014/main" xmlns="" id="{AECB7404-5355-41B0-98B6-87E9C159C10B}"/>
              </a:ext>
            </a:extLst>
          </p:cNvPr>
          <p:cNvPicPr>
            <a:picLocks noChangeAspect="1"/>
          </p:cNvPicPr>
          <p:nvPr/>
        </p:nvPicPr>
        <p:blipFill>
          <a:blip r:embed="rId2"/>
          <a:stretch>
            <a:fillRect/>
          </a:stretch>
        </p:blipFill>
        <p:spPr>
          <a:xfrm>
            <a:off x="6088875" y="1849348"/>
            <a:ext cx="4051718" cy="3849133"/>
          </a:xfrm>
          <a:prstGeom prst="rect">
            <a:avLst/>
          </a:prstGeom>
        </p:spPr>
      </p:pic>
    </p:spTree>
    <p:extLst>
      <p:ext uri="{BB962C8B-B14F-4D97-AF65-F5344CB8AC3E}">
        <p14:creationId xmlns:p14="http://schemas.microsoft.com/office/powerpoint/2010/main" val="1783655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5C3E966-6E60-47B2-8809-6AFE0A369C77}"/>
              </a:ext>
            </a:extLst>
          </p:cNvPr>
          <p:cNvSpPr>
            <a:spLocks noGrp="1"/>
          </p:cNvSpPr>
          <p:nvPr>
            <p:ph type="title"/>
          </p:nvPr>
        </p:nvSpPr>
        <p:spPr>
          <a:xfrm>
            <a:off x="1024128" y="503434"/>
            <a:ext cx="9720072" cy="472611"/>
          </a:xfrm>
        </p:spPr>
        <p:txBody>
          <a:bodyPr>
            <a:normAutofit fontScale="90000"/>
          </a:bodyPr>
          <a:lstStyle/>
          <a:p>
            <a:pPr algn="ctr"/>
            <a:r>
              <a:rPr lang="fr-FR" altLang="zh-CN" sz="2400" b="1" cap="none" dirty="0">
                <a:solidFill>
                  <a:srgbClr val="3F3F3F"/>
                </a:solidFill>
                <a:latin typeface="Harrington" panose="04040505050A02020702" pitchFamily="82" charset="0"/>
                <a:ea typeface="Cambria" panose="02040503050406030204" pitchFamily="18" charset="0"/>
                <a:cs typeface="Times" panose="02020603050405020304" pitchFamily="18" charset="0"/>
              </a:rPr>
              <a:t/>
            </a:r>
            <a:br>
              <a:rPr lang="fr-FR" altLang="zh-CN" sz="2400" b="1" cap="none" dirty="0">
                <a:solidFill>
                  <a:srgbClr val="3F3F3F"/>
                </a:solidFill>
                <a:latin typeface="Harrington" panose="04040505050A02020702" pitchFamily="82" charset="0"/>
                <a:ea typeface="Cambria" panose="02040503050406030204" pitchFamily="18" charset="0"/>
                <a:cs typeface="Times" panose="02020603050405020304" pitchFamily="18" charset="0"/>
              </a:rPr>
            </a:br>
            <a:r>
              <a:rPr lang="fr-FR" altLang="zh-CN" sz="2400" b="1" cap="none" dirty="0">
                <a:solidFill>
                  <a:srgbClr val="3F3F3F"/>
                </a:solidFill>
                <a:latin typeface="Harrington" panose="04040505050A02020702" pitchFamily="82" charset="0"/>
                <a:ea typeface="Cambria" panose="02040503050406030204" pitchFamily="18" charset="0"/>
                <a:cs typeface="Times" panose="02020603050405020304" pitchFamily="18" charset="0"/>
              </a:rPr>
              <a:t>« On ira »</a:t>
            </a:r>
            <a:r>
              <a:rPr lang="fr-FR" altLang="zh-CN" sz="3600" cap="none" dirty="0">
                <a:solidFill>
                  <a:prstClr val="black"/>
                </a:solidFill>
                <a:latin typeface="Arial" panose="020B0604020202020204" pitchFamily="34" charset="0"/>
              </a:rPr>
              <a:t/>
            </a:r>
            <a:br>
              <a:rPr lang="fr-FR" altLang="zh-CN" sz="3600" cap="none" dirty="0">
                <a:solidFill>
                  <a:prstClr val="black"/>
                </a:solidFill>
                <a:latin typeface="Arial" panose="020B0604020202020204" pitchFamily="34" charset="0"/>
              </a:rPr>
            </a:br>
            <a:endParaRPr lang="zh-CN" altLang="en-US" dirty="0"/>
          </a:p>
        </p:txBody>
      </p:sp>
      <p:sp>
        <p:nvSpPr>
          <p:cNvPr id="3" name="内容占位符 2">
            <a:extLst>
              <a:ext uri="{FF2B5EF4-FFF2-40B4-BE49-F238E27FC236}">
                <a16:creationId xmlns:a16="http://schemas.microsoft.com/office/drawing/2014/main" xmlns="" id="{DAFDE4E5-92D7-4FF9-9F41-FC9CB4776BC7}"/>
              </a:ext>
            </a:extLst>
          </p:cNvPr>
          <p:cNvSpPr>
            <a:spLocks noGrp="1"/>
          </p:cNvSpPr>
          <p:nvPr>
            <p:ph sz="half" idx="1"/>
          </p:nvPr>
        </p:nvSpPr>
        <p:spPr>
          <a:xfrm>
            <a:off x="1024128" y="1320229"/>
            <a:ext cx="4754880" cy="4989131"/>
          </a:xfrm>
        </p:spPr>
        <p:txBody>
          <a:bodyPr>
            <a:normAutofit fontScale="70000" lnSpcReduction="20000"/>
          </a:bodyPr>
          <a:lstStyle/>
          <a:p>
            <a:r>
              <a:rPr lang="fr-FR" altLang="zh-CN" sz="2900" dirty="0"/>
              <a:t>Vous êtes les étoiles, nous sommes l’univers,</a:t>
            </a:r>
          </a:p>
          <a:p>
            <a:r>
              <a:rPr lang="fr-FR" altLang="zh-CN" sz="2900" dirty="0"/>
              <a:t>Vous êtes un grain de sable, nous sommes le désert,</a:t>
            </a:r>
          </a:p>
          <a:p>
            <a:r>
              <a:rPr lang="fr-FR" altLang="zh-CN" sz="2900" dirty="0"/>
              <a:t>Vous êtes mille pages et moi je suis la plume,</a:t>
            </a:r>
          </a:p>
          <a:p>
            <a:r>
              <a:rPr lang="fr-FR" altLang="zh-CN" sz="2900" dirty="0"/>
              <a:t>Oh, oh, oh, oh ! Oh, oh, oh !</a:t>
            </a:r>
          </a:p>
          <a:p>
            <a:endParaRPr lang="fr-FR" altLang="zh-CN" sz="2900" dirty="0"/>
          </a:p>
          <a:p>
            <a:r>
              <a:rPr lang="fr-FR" altLang="zh-CN" sz="2900" dirty="0"/>
              <a:t>Vous êtes l’horizon, et nous sommes la mer,</a:t>
            </a:r>
          </a:p>
          <a:p>
            <a:r>
              <a:rPr lang="fr-FR" altLang="zh-CN" sz="2900" dirty="0"/>
              <a:t>Vous êtes les saisons, et nous sommes la terre,</a:t>
            </a:r>
          </a:p>
          <a:p>
            <a:r>
              <a:rPr lang="fr-FR" altLang="zh-CN" sz="2900" dirty="0"/>
              <a:t>Vous êtes le rivage et moi je suis l’écume.</a:t>
            </a:r>
          </a:p>
          <a:p>
            <a:r>
              <a:rPr lang="fr-FR" altLang="zh-CN" sz="2900" dirty="0"/>
              <a:t>Oh, oh, oh, oh ! Oh, oh, oh !</a:t>
            </a:r>
          </a:p>
          <a:p>
            <a:endParaRPr lang="zh-CN" altLang="en-US" dirty="0"/>
          </a:p>
        </p:txBody>
      </p:sp>
      <p:sp>
        <p:nvSpPr>
          <p:cNvPr id="4" name="内容占位符 3">
            <a:extLst>
              <a:ext uri="{FF2B5EF4-FFF2-40B4-BE49-F238E27FC236}">
                <a16:creationId xmlns:a16="http://schemas.microsoft.com/office/drawing/2014/main" xmlns="" id="{3EA59D87-FAD7-417D-9E1C-2BB4C330AC1B}"/>
              </a:ext>
            </a:extLst>
          </p:cNvPr>
          <p:cNvSpPr>
            <a:spLocks noGrp="1"/>
          </p:cNvSpPr>
          <p:nvPr>
            <p:ph sz="half" idx="2"/>
          </p:nvPr>
        </p:nvSpPr>
        <p:spPr>
          <a:xfrm>
            <a:off x="5989320" y="1232899"/>
            <a:ext cx="4754880" cy="5076461"/>
          </a:xfrm>
        </p:spPr>
        <p:txBody>
          <a:bodyPr>
            <a:normAutofit fontScale="70000" lnSpcReduction="20000"/>
          </a:bodyPr>
          <a:lstStyle/>
          <a:p>
            <a:r>
              <a:rPr lang="fr-FR" altLang="zh-CN" sz="2600" dirty="0"/>
              <a:t>On dira que les poètes n’ont pas de drapeau,</a:t>
            </a:r>
            <a:endParaRPr lang="zh-CN" altLang="zh-CN" sz="2600" dirty="0"/>
          </a:p>
          <a:p>
            <a:r>
              <a:rPr lang="fr-FR" altLang="zh-CN" sz="2600" dirty="0"/>
              <a:t>On fera des jours de fête autant qu’on a de héros,</a:t>
            </a:r>
            <a:endParaRPr lang="zh-CN" altLang="zh-CN" sz="2600" dirty="0"/>
          </a:p>
          <a:p>
            <a:r>
              <a:rPr lang="fr-FR" altLang="zh-CN" sz="2600" dirty="0"/>
              <a:t>On saura que les enfants sont les gardiens de l’âme,</a:t>
            </a:r>
            <a:endParaRPr lang="zh-CN" altLang="zh-CN" sz="2600" dirty="0"/>
          </a:p>
          <a:p>
            <a:r>
              <a:rPr lang="fr-FR" altLang="zh-CN" sz="2600" dirty="0"/>
              <a:t>Et qu’il y a de reines autant qu’il y a de femmes.</a:t>
            </a:r>
            <a:endParaRPr lang="zh-CN" altLang="zh-CN" sz="2600" dirty="0"/>
          </a:p>
          <a:p>
            <a:r>
              <a:rPr lang="fr-FR" altLang="zh-CN" sz="2600" dirty="0"/>
              <a:t> </a:t>
            </a:r>
            <a:endParaRPr lang="zh-CN" altLang="zh-CN" sz="2600" dirty="0"/>
          </a:p>
          <a:p>
            <a:r>
              <a:rPr lang="fr-FR" altLang="zh-CN" sz="2600" dirty="0"/>
              <a:t>On dira que les rencontres font les plus beaux voyages,</a:t>
            </a:r>
            <a:endParaRPr lang="zh-CN" altLang="zh-CN" sz="2600" dirty="0"/>
          </a:p>
          <a:p>
            <a:r>
              <a:rPr lang="fr-FR" altLang="zh-CN" sz="2600" dirty="0"/>
              <a:t>On verra qu’on ne mérite que ce qui se partage,</a:t>
            </a:r>
            <a:endParaRPr lang="zh-CN" altLang="zh-CN" sz="2600" dirty="0"/>
          </a:p>
          <a:p>
            <a:r>
              <a:rPr lang="fr-FR" altLang="zh-CN" sz="2600" dirty="0"/>
              <a:t>On entendra chanter des musiques d’ailleurs,</a:t>
            </a:r>
            <a:endParaRPr lang="zh-CN" altLang="zh-CN" sz="2600" dirty="0"/>
          </a:p>
          <a:p>
            <a:r>
              <a:rPr lang="fr-FR" altLang="zh-CN" sz="2600" dirty="0"/>
              <a:t>Et l’on saura donner ce qu’on a de meilleur.</a:t>
            </a:r>
            <a:endParaRPr lang="zh-CN" altLang="zh-CN" sz="2600" dirty="0"/>
          </a:p>
          <a:p>
            <a:r>
              <a:rPr lang="fr-FR" altLang="zh-CN" sz="2600" dirty="0"/>
              <a:t> </a:t>
            </a:r>
            <a:endParaRPr lang="zh-CN" altLang="zh-CN" sz="2600" dirty="0"/>
          </a:p>
          <a:p>
            <a:pPr lvl="0"/>
            <a:r>
              <a:rPr lang="fr-FR" altLang="zh-CN" sz="2600" dirty="0"/>
              <a:t>Refrain</a:t>
            </a:r>
            <a:endParaRPr lang="zh-CN" altLang="zh-CN" sz="2600" dirty="0"/>
          </a:p>
          <a:p>
            <a:endParaRPr lang="zh-CN" altLang="en-US" dirty="0"/>
          </a:p>
        </p:txBody>
      </p:sp>
    </p:spTree>
    <p:extLst>
      <p:ext uri="{BB962C8B-B14F-4D97-AF65-F5344CB8AC3E}">
        <p14:creationId xmlns:p14="http://schemas.microsoft.com/office/powerpoint/2010/main" val="1810306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2CC774CE-106C-4D17-B413-957078647E51}"/>
              </a:ext>
            </a:extLst>
          </p:cNvPr>
          <p:cNvSpPr/>
          <p:nvPr/>
        </p:nvSpPr>
        <p:spPr>
          <a:xfrm>
            <a:off x="1063375" y="1806155"/>
            <a:ext cx="10993349" cy="3108543"/>
          </a:xfrm>
          <a:prstGeom prst="rect">
            <a:avLst/>
          </a:prstGeom>
        </p:spPr>
        <p:txBody>
          <a:bodyPr wrap="square">
            <a:spAutoFit/>
          </a:bodyPr>
          <a:lstStyle/>
          <a:p>
            <a:pPr algn="just">
              <a:spcAft>
                <a:spcPts val="0"/>
              </a:spcAft>
            </a:pPr>
            <a:r>
              <a:rPr lang="fr-FR" altLang="zh-CN" sz="28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Les chansons et albums de Zaz sont sur Baidu musique et Baidu vidéo !</a:t>
            </a:r>
          </a:p>
          <a:p>
            <a:pPr algn="just">
              <a:spcAft>
                <a:spcPts val="0"/>
              </a:spcAft>
            </a:pPr>
            <a:endParaRPr lang="zh-CN" altLang="zh-CN" sz="2800" dirty="0">
              <a:latin typeface="Cambria" panose="02040503050406030204" pitchFamily="18" charset="0"/>
              <a:ea typeface="宋体" panose="02010600030101010101" pitchFamily="2" charset="-122"/>
              <a:cs typeface="Times New Roman" panose="02020603050405020304" pitchFamily="18" charset="0"/>
            </a:endParaRPr>
          </a:p>
          <a:p>
            <a:pPr>
              <a:spcAft>
                <a:spcPts val="0"/>
              </a:spcAft>
            </a:pPr>
            <a:r>
              <a:rPr lang="fr-FR" altLang="zh-CN" sz="28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 Clip vidéo « On ira » accessible à la page : </a:t>
            </a:r>
            <a:r>
              <a:rPr lang="fr-FR" altLang="zh-CN" sz="28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hlinkClick r:id="rId2"/>
              </a:rPr>
              <a:t>http://tv.sohu.com/20131130/n391062461.shtml</a:t>
            </a:r>
            <a:endParaRPr lang="zh-CN" altLang="zh-CN" sz="2800" dirty="0">
              <a:latin typeface="Cambria" panose="02040503050406030204" pitchFamily="18" charset="0"/>
              <a:ea typeface="宋体" panose="02010600030101010101" pitchFamily="2" charset="-122"/>
              <a:cs typeface="Times New Roman" panose="02020603050405020304" pitchFamily="18" charset="0"/>
            </a:endParaRPr>
          </a:p>
          <a:p>
            <a:endParaRPr lang="fr-FR" altLang="zh-CN" sz="2800">
              <a:solidFill>
                <a:srgbClr val="0000FF"/>
              </a:solidFill>
              <a:latin typeface="Monotype Corsiva" panose="03010101010201010101" pitchFamily="66" charset="0"/>
              <a:ea typeface="宋体" panose="02010600030101010101" pitchFamily="2" charset="-122"/>
              <a:cs typeface="Times New Roman" panose="02020603050405020304" pitchFamily="18" charset="0"/>
            </a:endParaRPr>
          </a:p>
          <a:p>
            <a:r>
              <a:rPr lang="fr-FR" altLang="zh-CN" sz="280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 </a:t>
            </a:r>
            <a:r>
              <a:rPr lang="fr-FR" altLang="zh-CN" sz="28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 J’ai deux amours » par Zaz</a:t>
            </a:r>
            <a:r>
              <a:rPr lang="fr-FR" altLang="zh-CN" sz="2800" dirty="0">
                <a:solidFill>
                  <a:srgbClr val="0000FF"/>
                </a:solidFill>
                <a:latin typeface="Monotype Corsiva" panose="03010101010201010101" pitchFamily="66" charset="0"/>
                <a:ea typeface="微软雅黑" panose="020B0503020204020204" pitchFamily="34" charset="-122"/>
                <a:cs typeface="Times New Roman" panose="02020603050405020304" pitchFamily="18" charset="0"/>
              </a:rPr>
              <a:t> : </a:t>
            </a:r>
            <a:r>
              <a:rPr lang="fr-FR" altLang="zh-CN" sz="2800" kern="1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hlinkClick r:id="rId3"/>
              </a:rPr>
              <a:t>http://www.trackmusik.fr/media/z/zaz/paris/j-ai-deux-amours-zaz</a:t>
            </a:r>
            <a:endParaRPr lang="zh-CN" altLang="en-US" sz="2800" dirty="0"/>
          </a:p>
        </p:txBody>
      </p:sp>
    </p:spTree>
    <p:extLst>
      <p:ext uri="{BB962C8B-B14F-4D97-AF65-F5344CB8AC3E}">
        <p14:creationId xmlns:p14="http://schemas.microsoft.com/office/powerpoint/2010/main" val="261658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2A1F01D-A391-4C24-B6DA-1EE1D5E0872D}"/>
              </a:ext>
            </a:extLst>
          </p:cNvPr>
          <p:cNvSpPr>
            <a:spLocks noGrp="1"/>
          </p:cNvSpPr>
          <p:nvPr>
            <p:ph type="title"/>
          </p:nvPr>
        </p:nvSpPr>
        <p:spPr>
          <a:xfrm>
            <a:off x="1024128" y="585216"/>
            <a:ext cx="9720072" cy="560353"/>
          </a:xfrm>
        </p:spPr>
        <p:txBody>
          <a:bodyPr>
            <a:normAutofit/>
          </a:bodyPr>
          <a:lstStyle/>
          <a:p>
            <a:r>
              <a:rPr lang="fr-FR" altLang="zh-CN" sz="2800" b="1" cap="none" dirty="0"/>
              <a:t>Le parcours d’Isabelle Geffroy, dite Zaz</a:t>
            </a:r>
            <a:endParaRPr lang="zh-CN" altLang="en-US" sz="2800" cap="none" dirty="0"/>
          </a:p>
        </p:txBody>
      </p:sp>
      <p:sp>
        <p:nvSpPr>
          <p:cNvPr id="3" name="内容占位符 2">
            <a:extLst>
              <a:ext uri="{FF2B5EF4-FFF2-40B4-BE49-F238E27FC236}">
                <a16:creationId xmlns:a16="http://schemas.microsoft.com/office/drawing/2014/main" xmlns="" id="{FA9CF77B-0CB4-44B9-A2FA-F50C73BC21C7}"/>
              </a:ext>
            </a:extLst>
          </p:cNvPr>
          <p:cNvSpPr>
            <a:spLocks noGrp="1"/>
          </p:cNvSpPr>
          <p:nvPr>
            <p:ph sz="half" idx="1"/>
          </p:nvPr>
        </p:nvSpPr>
        <p:spPr>
          <a:xfrm>
            <a:off x="1234440" y="2303650"/>
            <a:ext cx="3846131" cy="4023360"/>
          </a:xfrm>
        </p:spPr>
        <p:txBody>
          <a:bodyPr/>
          <a:lstStyle/>
          <a:p>
            <a:endParaRPr lang="zh-CN" altLang="en-US" dirty="0"/>
          </a:p>
        </p:txBody>
      </p:sp>
      <p:sp>
        <p:nvSpPr>
          <p:cNvPr id="4" name="内容占位符 3">
            <a:extLst>
              <a:ext uri="{FF2B5EF4-FFF2-40B4-BE49-F238E27FC236}">
                <a16:creationId xmlns:a16="http://schemas.microsoft.com/office/drawing/2014/main" xmlns="" id="{7FD4AA05-DB16-4317-AAB4-0B06396F53D6}"/>
              </a:ext>
            </a:extLst>
          </p:cNvPr>
          <p:cNvSpPr>
            <a:spLocks noGrp="1"/>
          </p:cNvSpPr>
          <p:nvPr>
            <p:ph sz="half" idx="2"/>
          </p:nvPr>
        </p:nvSpPr>
        <p:spPr>
          <a:xfrm>
            <a:off x="5126804" y="2286000"/>
            <a:ext cx="5460715" cy="4023360"/>
          </a:xfrm>
        </p:spPr>
        <p:txBody>
          <a:bodyPr/>
          <a:lstStyle/>
          <a:p>
            <a:r>
              <a:rPr lang="fr-FR" altLang="zh-CN" dirty="0"/>
              <a:t>- chanteuse française de la nouvelle génération parmi les plus populaires et les plus écoutées</a:t>
            </a:r>
          </a:p>
          <a:p>
            <a:r>
              <a:rPr lang="fr-FR" altLang="zh-CN" dirty="0"/>
              <a:t>- reconnue pour sa « voix grave et cassée »</a:t>
            </a:r>
          </a:p>
          <a:p>
            <a:r>
              <a:rPr lang="fr-FR" altLang="zh-CN" dirty="0"/>
              <a:t>- le tube « Je veux »</a:t>
            </a:r>
          </a:p>
          <a:p>
            <a:r>
              <a:rPr lang="fr-FR" altLang="zh-CN" dirty="0"/>
              <a:t>- le tube « On ira »</a:t>
            </a:r>
            <a:endParaRPr lang="zh-CN" altLang="en-US" dirty="0"/>
          </a:p>
        </p:txBody>
      </p:sp>
      <p:pic>
        <p:nvPicPr>
          <p:cNvPr id="1026" name="图片 5" descr="Macintosh HD:Users:huangxiaopeng:Desktop:1388045-la-chanteuse-zaz-29eme-edition-des-219x219-1.jpg">
            <a:extLst>
              <a:ext uri="{FF2B5EF4-FFF2-40B4-BE49-F238E27FC236}">
                <a16:creationId xmlns:a16="http://schemas.microsoft.com/office/drawing/2014/main" xmlns="" id="{87081B7A-A616-43F5-92B2-60AE66D30F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440" y="2756926"/>
            <a:ext cx="2898998" cy="289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893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2A1F01D-A391-4C24-B6DA-1EE1D5E0872D}"/>
              </a:ext>
            </a:extLst>
          </p:cNvPr>
          <p:cNvSpPr>
            <a:spLocks noGrp="1"/>
          </p:cNvSpPr>
          <p:nvPr>
            <p:ph type="title"/>
          </p:nvPr>
        </p:nvSpPr>
        <p:spPr>
          <a:xfrm>
            <a:off x="1024128" y="585216"/>
            <a:ext cx="9720072" cy="560353"/>
          </a:xfrm>
        </p:spPr>
        <p:txBody>
          <a:bodyPr>
            <a:normAutofit/>
          </a:bodyPr>
          <a:lstStyle/>
          <a:p>
            <a:r>
              <a:rPr lang="fr-FR" altLang="zh-CN" sz="2800" b="1" cap="none" dirty="0"/>
              <a:t>Le parcours d’Isabelle Geffroy, dite Zaz</a:t>
            </a:r>
            <a:endParaRPr lang="zh-CN" altLang="en-US" sz="2800" cap="none" dirty="0"/>
          </a:p>
        </p:txBody>
      </p:sp>
      <p:sp>
        <p:nvSpPr>
          <p:cNvPr id="3" name="内容占位符 2">
            <a:extLst>
              <a:ext uri="{FF2B5EF4-FFF2-40B4-BE49-F238E27FC236}">
                <a16:creationId xmlns:a16="http://schemas.microsoft.com/office/drawing/2014/main" xmlns="" id="{FA9CF77B-0CB4-44B9-A2FA-F50C73BC21C7}"/>
              </a:ext>
            </a:extLst>
          </p:cNvPr>
          <p:cNvSpPr>
            <a:spLocks noGrp="1"/>
          </p:cNvSpPr>
          <p:nvPr>
            <p:ph sz="half" idx="1"/>
          </p:nvPr>
        </p:nvSpPr>
        <p:spPr>
          <a:xfrm>
            <a:off x="1229677" y="1902958"/>
            <a:ext cx="4662552" cy="4023360"/>
          </a:xfrm>
        </p:spPr>
        <p:txBody>
          <a:bodyPr/>
          <a:lstStyle/>
          <a:p>
            <a:pPr marL="0" indent="0" algn="just">
              <a:buNone/>
            </a:pPr>
            <a:r>
              <a:rPr lang="fr-FR" altLang="zh-CN" dirty="0"/>
              <a:t>« Petite fée à la voix rauque, Zaz s’impose comme une chanteuse naturelle, lumineuse et spontanée, en phase avec son public. Son univers vitaminé, jazzy et enchanté fait la recette de son succès. Sur scène, elle dégage une énergie folle et entonne ses chansons avec passion. Une puissance musicale rafraîchissante à vivre pleinement et sans détour ! »</a:t>
            </a:r>
            <a:endParaRPr lang="zh-CN" altLang="en-US" dirty="0"/>
          </a:p>
        </p:txBody>
      </p:sp>
      <p:sp>
        <p:nvSpPr>
          <p:cNvPr id="4" name="内容占位符 3">
            <a:extLst>
              <a:ext uri="{FF2B5EF4-FFF2-40B4-BE49-F238E27FC236}">
                <a16:creationId xmlns:a16="http://schemas.microsoft.com/office/drawing/2014/main" xmlns="" id="{7FD4AA05-DB16-4317-AAB4-0B06396F53D6}"/>
              </a:ext>
            </a:extLst>
          </p:cNvPr>
          <p:cNvSpPr>
            <a:spLocks noGrp="1"/>
          </p:cNvSpPr>
          <p:nvPr>
            <p:ph sz="half" idx="2"/>
          </p:nvPr>
        </p:nvSpPr>
        <p:spPr>
          <a:xfrm>
            <a:off x="5892229" y="2198670"/>
            <a:ext cx="4695290" cy="4110690"/>
          </a:xfrm>
        </p:spPr>
        <p:txBody>
          <a:bodyPr/>
          <a:lstStyle/>
          <a:p>
            <a:endParaRPr lang="zh-CN" altLang="en-US" dirty="0"/>
          </a:p>
        </p:txBody>
      </p:sp>
      <p:pic>
        <p:nvPicPr>
          <p:cNvPr id="2050" name="Picture 2" descr="th">
            <a:extLst>
              <a:ext uri="{FF2B5EF4-FFF2-40B4-BE49-F238E27FC236}">
                <a16:creationId xmlns:a16="http://schemas.microsoft.com/office/drawing/2014/main" xmlns="" id="{EA002FAB-F567-4F0F-9F9E-C25AB1795D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78" y="1818339"/>
            <a:ext cx="3221322" cy="3221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961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40573CD-E611-4F24-9143-FD5D50F15CA4}"/>
              </a:ext>
            </a:extLst>
          </p:cNvPr>
          <p:cNvSpPr>
            <a:spLocks noGrp="1"/>
          </p:cNvSpPr>
          <p:nvPr>
            <p:ph type="title"/>
          </p:nvPr>
        </p:nvSpPr>
        <p:spPr>
          <a:xfrm>
            <a:off x="1008717" y="251306"/>
            <a:ext cx="9720072" cy="550078"/>
          </a:xfrm>
        </p:spPr>
        <p:txBody>
          <a:bodyPr>
            <a:normAutofit/>
          </a:bodyPr>
          <a:lstStyle/>
          <a:p>
            <a:pPr algn="ctr"/>
            <a:r>
              <a:rPr lang="fr-FR" altLang="zh-CN" sz="2400" b="1" dirty="0"/>
              <a:t>Je veux </a:t>
            </a:r>
            <a:endParaRPr lang="zh-CN" altLang="en-US" sz="2400" dirty="0"/>
          </a:p>
        </p:txBody>
      </p:sp>
      <p:graphicFrame>
        <p:nvGraphicFramePr>
          <p:cNvPr id="4" name="内容占位符 3">
            <a:extLst>
              <a:ext uri="{FF2B5EF4-FFF2-40B4-BE49-F238E27FC236}">
                <a16:creationId xmlns:a16="http://schemas.microsoft.com/office/drawing/2014/main" xmlns="" id="{0339E94D-5CD2-4AAA-BA9B-670599BF0657}"/>
              </a:ext>
            </a:extLst>
          </p:cNvPr>
          <p:cNvGraphicFramePr>
            <a:graphicFrameLocks noGrp="1"/>
          </p:cNvGraphicFramePr>
          <p:nvPr>
            <p:ph idx="1"/>
            <p:extLst>
              <p:ext uri="{D42A27DB-BD31-4B8C-83A1-F6EECF244321}">
                <p14:modId xmlns:p14="http://schemas.microsoft.com/office/powerpoint/2010/main" val="472538037"/>
              </p:ext>
            </p:extLst>
          </p:nvPr>
        </p:nvGraphicFramePr>
        <p:xfrm>
          <a:off x="1731196" y="750014"/>
          <a:ext cx="7459038" cy="5902503"/>
        </p:xfrm>
        <a:graphic>
          <a:graphicData uri="http://schemas.openxmlformats.org/drawingml/2006/table">
            <a:tbl>
              <a:tblPr firstRow="1" firstCol="1" bandRow="1" bandCol="1">
                <a:tableStyleId>{5C22544A-7EE6-4342-B048-85BDC9FD1C3A}</a:tableStyleId>
              </a:tblPr>
              <a:tblGrid>
                <a:gridCol w="3729519">
                  <a:extLst>
                    <a:ext uri="{9D8B030D-6E8A-4147-A177-3AD203B41FA5}">
                      <a16:colId xmlns:a16="http://schemas.microsoft.com/office/drawing/2014/main" xmlns="" val="1905230624"/>
                    </a:ext>
                  </a:extLst>
                </a:gridCol>
                <a:gridCol w="3729519">
                  <a:extLst>
                    <a:ext uri="{9D8B030D-6E8A-4147-A177-3AD203B41FA5}">
                      <a16:colId xmlns:a16="http://schemas.microsoft.com/office/drawing/2014/main" xmlns="" val="1453935869"/>
                    </a:ext>
                  </a:extLst>
                </a:gridCol>
              </a:tblGrid>
              <a:tr h="5902503">
                <a:tc>
                  <a:txBody>
                    <a:bodyPr/>
                    <a:lstStyle/>
                    <a:p>
                      <a:pPr>
                        <a:spcAft>
                          <a:spcPts val="0"/>
                        </a:spcAft>
                      </a:pPr>
                      <a:r>
                        <a:rPr lang="fr-FR" sz="1600" dirty="0">
                          <a:solidFill>
                            <a:schemeClr val="tx1"/>
                          </a:solidFill>
                          <a:effectLst/>
                        </a:rPr>
                        <a:t> </a:t>
                      </a:r>
                      <a:endParaRPr lang="zh-CN" sz="1600" dirty="0">
                        <a:solidFill>
                          <a:schemeClr val="tx1"/>
                        </a:solidFill>
                        <a:effectLst/>
                      </a:endParaRPr>
                    </a:p>
                    <a:p>
                      <a:pPr algn="ctr">
                        <a:spcAft>
                          <a:spcPts val="0"/>
                        </a:spcAft>
                      </a:pPr>
                      <a:r>
                        <a:rPr lang="fr-FR" sz="1600" dirty="0">
                          <a:solidFill>
                            <a:schemeClr val="tx1"/>
                          </a:solidFill>
                          <a:effectLst/>
                        </a:rPr>
                        <a:t>Donnez-moi une suite au Ritz</a:t>
                      </a:r>
                      <a:endParaRPr lang="zh-CN" sz="1600" dirty="0">
                        <a:solidFill>
                          <a:schemeClr val="tx1"/>
                        </a:solidFill>
                        <a:effectLst/>
                      </a:endParaRPr>
                    </a:p>
                    <a:p>
                      <a:pPr algn="ctr">
                        <a:spcAft>
                          <a:spcPts val="0"/>
                        </a:spcAft>
                      </a:pPr>
                      <a:r>
                        <a:rPr lang="fr-FR" sz="1600" dirty="0">
                          <a:solidFill>
                            <a:schemeClr val="tx1"/>
                          </a:solidFill>
                          <a:effectLst/>
                        </a:rPr>
                        <a:t>Je n’en veux pas !</a:t>
                      </a:r>
                      <a:endParaRPr lang="zh-CN" sz="1600" dirty="0">
                        <a:solidFill>
                          <a:schemeClr val="tx1"/>
                        </a:solidFill>
                        <a:effectLst/>
                      </a:endParaRPr>
                    </a:p>
                    <a:p>
                      <a:pPr algn="ctr">
                        <a:spcAft>
                          <a:spcPts val="0"/>
                        </a:spcAft>
                      </a:pPr>
                      <a:r>
                        <a:rPr lang="fr-FR" sz="1600" dirty="0">
                          <a:solidFill>
                            <a:schemeClr val="tx1"/>
                          </a:solidFill>
                          <a:effectLst/>
                        </a:rPr>
                        <a:t>Des bijoux de chez Chanel,</a:t>
                      </a:r>
                      <a:endParaRPr lang="zh-CN" sz="1600" dirty="0">
                        <a:solidFill>
                          <a:schemeClr val="tx1"/>
                        </a:solidFill>
                        <a:effectLst/>
                      </a:endParaRPr>
                    </a:p>
                    <a:p>
                      <a:pPr algn="ctr">
                        <a:spcAft>
                          <a:spcPts val="0"/>
                        </a:spcAft>
                      </a:pPr>
                      <a:r>
                        <a:rPr lang="fr-FR" sz="1600" dirty="0">
                          <a:solidFill>
                            <a:schemeClr val="tx1"/>
                          </a:solidFill>
                          <a:effectLst/>
                        </a:rPr>
                        <a:t>Je n’en veux pas !</a:t>
                      </a:r>
                      <a:endParaRPr lang="zh-CN" sz="1600" dirty="0">
                        <a:solidFill>
                          <a:schemeClr val="tx1"/>
                        </a:solidFill>
                        <a:effectLst/>
                      </a:endParaRPr>
                    </a:p>
                    <a:p>
                      <a:pPr algn="ctr">
                        <a:spcAft>
                          <a:spcPts val="0"/>
                        </a:spcAft>
                      </a:pPr>
                      <a:r>
                        <a:rPr lang="fr-FR" sz="1600" dirty="0">
                          <a:solidFill>
                            <a:schemeClr val="tx1"/>
                          </a:solidFill>
                          <a:effectLst/>
                        </a:rPr>
                        <a:t>Donnez-moi une limousine,</a:t>
                      </a:r>
                      <a:endParaRPr lang="zh-CN" sz="1600" dirty="0">
                        <a:solidFill>
                          <a:schemeClr val="tx1"/>
                        </a:solidFill>
                        <a:effectLst/>
                      </a:endParaRPr>
                    </a:p>
                    <a:p>
                      <a:pPr algn="ctr">
                        <a:spcAft>
                          <a:spcPts val="0"/>
                        </a:spcAft>
                      </a:pPr>
                      <a:r>
                        <a:rPr lang="fr-FR" sz="1600" dirty="0">
                          <a:solidFill>
                            <a:schemeClr val="tx1"/>
                          </a:solidFill>
                          <a:effectLst/>
                        </a:rPr>
                        <a:t>J’en ferais quoi ?</a:t>
                      </a:r>
                      <a:endParaRPr lang="zh-CN" sz="1600" dirty="0">
                        <a:solidFill>
                          <a:schemeClr val="tx1"/>
                        </a:solidFill>
                        <a:effectLst/>
                      </a:endParaRPr>
                    </a:p>
                    <a:p>
                      <a:pPr algn="ctr">
                        <a:spcAft>
                          <a:spcPts val="0"/>
                        </a:spcAft>
                      </a:pPr>
                      <a:r>
                        <a:rPr lang="fr-FR" sz="1600" dirty="0">
                          <a:solidFill>
                            <a:schemeClr val="tx1"/>
                          </a:solidFill>
                          <a:effectLst/>
                        </a:rPr>
                        <a:t> </a:t>
                      </a:r>
                      <a:endParaRPr lang="zh-CN" sz="1600" dirty="0">
                        <a:solidFill>
                          <a:schemeClr val="tx1"/>
                        </a:solidFill>
                        <a:effectLst/>
                      </a:endParaRPr>
                    </a:p>
                    <a:p>
                      <a:pPr algn="ctr">
                        <a:spcAft>
                          <a:spcPts val="0"/>
                        </a:spcAft>
                      </a:pPr>
                      <a:r>
                        <a:rPr lang="fr-FR" sz="1600" dirty="0">
                          <a:solidFill>
                            <a:schemeClr val="tx1"/>
                          </a:solidFill>
                          <a:effectLst/>
                        </a:rPr>
                        <a:t>Offrez-moi du personnel,</a:t>
                      </a:r>
                      <a:endParaRPr lang="zh-CN" sz="1600" dirty="0">
                        <a:solidFill>
                          <a:schemeClr val="tx1"/>
                        </a:solidFill>
                        <a:effectLst/>
                      </a:endParaRPr>
                    </a:p>
                    <a:p>
                      <a:pPr algn="ctr">
                        <a:spcAft>
                          <a:spcPts val="0"/>
                        </a:spcAft>
                      </a:pPr>
                      <a:r>
                        <a:rPr lang="fr-FR" sz="1600" dirty="0">
                          <a:solidFill>
                            <a:schemeClr val="tx1"/>
                          </a:solidFill>
                          <a:effectLst/>
                        </a:rPr>
                        <a:t>J’en ferais quoi ?</a:t>
                      </a:r>
                      <a:endParaRPr lang="zh-CN" sz="1600" dirty="0">
                        <a:solidFill>
                          <a:schemeClr val="tx1"/>
                        </a:solidFill>
                        <a:effectLst/>
                      </a:endParaRPr>
                    </a:p>
                    <a:p>
                      <a:pPr algn="ctr">
                        <a:spcAft>
                          <a:spcPts val="0"/>
                        </a:spcAft>
                      </a:pPr>
                      <a:r>
                        <a:rPr lang="fr-FR" sz="1600" dirty="0">
                          <a:solidFill>
                            <a:schemeClr val="tx1"/>
                          </a:solidFill>
                          <a:effectLst/>
                        </a:rPr>
                        <a:t>Un manoir à Neuchâtel,</a:t>
                      </a:r>
                      <a:endParaRPr lang="zh-CN" sz="1600" dirty="0">
                        <a:solidFill>
                          <a:schemeClr val="tx1"/>
                        </a:solidFill>
                        <a:effectLst/>
                      </a:endParaRPr>
                    </a:p>
                    <a:p>
                      <a:pPr algn="ctr">
                        <a:spcAft>
                          <a:spcPts val="0"/>
                        </a:spcAft>
                      </a:pPr>
                      <a:r>
                        <a:rPr lang="fr-FR" sz="1600" dirty="0">
                          <a:solidFill>
                            <a:schemeClr val="tx1"/>
                          </a:solidFill>
                          <a:effectLst/>
                        </a:rPr>
                        <a:t>C’n’est pas pour moi,</a:t>
                      </a:r>
                      <a:endParaRPr lang="zh-CN" sz="1600" dirty="0">
                        <a:solidFill>
                          <a:schemeClr val="tx1"/>
                        </a:solidFill>
                        <a:effectLst/>
                      </a:endParaRPr>
                    </a:p>
                    <a:p>
                      <a:pPr algn="ctr">
                        <a:spcAft>
                          <a:spcPts val="0"/>
                        </a:spcAft>
                      </a:pPr>
                      <a:r>
                        <a:rPr lang="fr-FR" sz="1600" dirty="0">
                          <a:solidFill>
                            <a:schemeClr val="tx1"/>
                          </a:solidFill>
                          <a:effectLst/>
                        </a:rPr>
                        <a:t>Offrez-moi la tour Eiffel,</a:t>
                      </a:r>
                      <a:endParaRPr lang="zh-CN" sz="1600" dirty="0">
                        <a:solidFill>
                          <a:schemeClr val="tx1"/>
                        </a:solidFill>
                        <a:effectLst/>
                      </a:endParaRPr>
                    </a:p>
                    <a:p>
                      <a:pPr algn="ctr">
                        <a:spcAft>
                          <a:spcPts val="0"/>
                        </a:spcAft>
                      </a:pPr>
                      <a:r>
                        <a:rPr lang="fr-FR" sz="1600" dirty="0">
                          <a:solidFill>
                            <a:schemeClr val="tx1"/>
                          </a:solidFill>
                          <a:effectLst/>
                        </a:rPr>
                        <a:t>J’en ferais quoi ?...</a:t>
                      </a:r>
                      <a:endParaRPr lang="zh-CN" sz="1600" dirty="0">
                        <a:solidFill>
                          <a:schemeClr val="tx1"/>
                        </a:solidFill>
                        <a:effectLst/>
                      </a:endParaRPr>
                    </a:p>
                    <a:p>
                      <a:pPr algn="ctr">
                        <a:spcAft>
                          <a:spcPts val="0"/>
                        </a:spcAft>
                      </a:pPr>
                      <a:r>
                        <a:rPr lang="fr-FR" sz="1600" dirty="0">
                          <a:solidFill>
                            <a:schemeClr val="tx1"/>
                          </a:solidFill>
                          <a:effectLst/>
                        </a:rPr>
                        <a:t> </a:t>
                      </a:r>
                      <a:endParaRPr lang="zh-CN" sz="1600" dirty="0">
                        <a:solidFill>
                          <a:schemeClr val="tx1"/>
                        </a:solidFill>
                        <a:effectLst/>
                      </a:endParaRPr>
                    </a:p>
                    <a:p>
                      <a:pPr algn="ctr">
                        <a:spcAft>
                          <a:spcPts val="0"/>
                        </a:spcAft>
                      </a:pPr>
                      <a:r>
                        <a:rPr lang="fr-FR" sz="1600" dirty="0">
                          <a:solidFill>
                            <a:schemeClr val="tx1"/>
                          </a:solidFill>
                          <a:effectLst/>
                        </a:rPr>
                        <a:t>Je veux d’l’amour,</a:t>
                      </a:r>
                      <a:endParaRPr lang="zh-CN" sz="1600" dirty="0">
                        <a:solidFill>
                          <a:schemeClr val="tx1"/>
                        </a:solidFill>
                        <a:effectLst/>
                      </a:endParaRPr>
                    </a:p>
                    <a:p>
                      <a:pPr algn="ctr">
                        <a:spcAft>
                          <a:spcPts val="0"/>
                        </a:spcAft>
                      </a:pPr>
                      <a:r>
                        <a:rPr lang="fr-FR" sz="1600" dirty="0">
                          <a:solidFill>
                            <a:schemeClr val="tx1"/>
                          </a:solidFill>
                          <a:effectLst/>
                        </a:rPr>
                        <a:t>D’la joie, de la bonne humeur,</a:t>
                      </a:r>
                      <a:endParaRPr lang="zh-CN" sz="1600" dirty="0">
                        <a:solidFill>
                          <a:schemeClr val="tx1"/>
                        </a:solidFill>
                        <a:effectLst/>
                      </a:endParaRPr>
                    </a:p>
                    <a:p>
                      <a:pPr algn="ctr">
                        <a:spcAft>
                          <a:spcPts val="0"/>
                        </a:spcAft>
                      </a:pPr>
                      <a:r>
                        <a:rPr lang="fr-FR" sz="1600" dirty="0">
                          <a:solidFill>
                            <a:schemeClr val="tx1"/>
                          </a:solidFill>
                          <a:effectLst/>
                        </a:rPr>
                        <a:t>C’n’est pas votre argent</a:t>
                      </a:r>
                      <a:endParaRPr lang="zh-CN" sz="1600" dirty="0">
                        <a:solidFill>
                          <a:schemeClr val="tx1"/>
                        </a:solidFill>
                        <a:effectLst/>
                      </a:endParaRPr>
                    </a:p>
                    <a:p>
                      <a:pPr algn="ctr">
                        <a:spcAft>
                          <a:spcPts val="0"/>
                        </a:spcAft>
                      </a:pPr>
                      <a:r>
                        <a:rPr lang="fr-FR" sz="1600" dirty="0">
                          <a:solidFill>
                            <a:schemeClr val="tx1"/>
                          </a:solidFill>
                          <a:effectLst/>
                        </a:rPr>
                        <a:t>Qui </a:t>
                      </a:r>
                      <a:r>
                        <a:rPr lang="fr-FR" sz="1600" dirty="0" err="1">
                          <a:solidFill>
                            <a:schemeClr val="tx1"/>
                          </a:solidFill>
                          <a:effectLst/>
                        </a:rPr>
                        <a:t>f’ra</a:t>
                      </a:r>
                      <a:r>
                        <a:rPr lang="fr-FR" sz="1600" dirty="0">
                          <a:solidFill>
                            <a:schemeClr val="tx1"/>
                          </a:solidFill>
                          <a:effectLst/>
                        </a:rPr>
                        <a:t> mon bonheur</a:t>
                      </a:r>
                      <a:endParaRPr lang="zh-CN" sz="1600" dirty="0">
                        <a:solidFill>
                          <a:schemeClr val="tx1"/>
                        </a:solidFill>
                        <a:effectLst/>
                      </a:endParaRPr>
                    </a:p>
                    <a:p>
                      <a:pPr algn="ctr">
                        <a:spcAft>
                          <a:spcPts val="0"/>
                        </a:spcAft>
                      </a:pPr>
                      <a:r>
                        <a:rPr lang="fr-FR" sz="1600" dirty="0">
                          <a:solidFill>
                            <a:schemeClr val="tx1"/>
                          </a:solidFill>
                          <a:effectLst/>
                        </a:rPr>
                        <a:t>Moi, j’veux crever la main sur le cœur</a:t>
                      </a:r>
                      <a:endParaRPr lang="zh-CN" sz="1600" dirty="0">
                        <a:solidFill>
                          <a:schemeClr val="tx1"/>
                        </a:solidFill>
                        <a:effectLst/>
                      </a:endParaRPr>
                    </a:p>
                    <a:p>
                      <a:pPr algn="ctr">
                        <a:spcAft>
                          <a:spcPts val="0"/>
                        </a:spcAft>
                      </a:pPr>
                      <a:r>
                        <a:rPr lang="fr-FR" sz="1600" dirty="0">
                          <a:solidFill>
                            <a:schemeClr val="tx1"/>
                          </a:solidFill>
                          <a:effectLst/>
                        </a:rPr>
                        <a:t> </a:t>
                      </a:r>
                      <a:endParaRPr lang="zh-CN" sz="1600" dirty="0">
                        <a:solidFill>
                          <a:schemeClr val="tx1"/>
                        </a:solidFill>
                        <a:effectLst/>
                      </a:endParaRPr>
                    </a:p>
                    <a:p>
                      <a:pPr algn="ctr">
                        <a:spcAft>
                          <a:spcPts val="0"/>
                        </a:spcAft>
                      </a:pPr>
                      <a:r>
                        <a:rPr lang="fr-FR" sz="1600" dirty="0">
                          <a:solidFill>
                            <a:schemeClr val="tx1"/>
                          </a:solidFill>
                          <a:effectLst/>
                        </a:rPr>
                        <a:t>Allons ensemble découvrir ma liberté,</a:t>
                      </a:r>
                      <a:endParaRPr lang="zh-CN" sz="1600" dirty="0">
                        <a:solidFill>
                          <a:schemeClr val="tx1"/>
                        </a:solidFill>
                        <a:effectLst/>
                      </a:endParaRPr>
                    </a:p>
                    <a:p>
                      <a:pPr algn="ctr">
                        <a:spcAft>
                          <a:spcPts val="0"/>
                        </a:spcAft>
                      </a:pPr>
                      <a:r>
                        <a:rPr lang="fr-FR" sz="1600" dirty="0">
                          <a:solidFill>
                            <a:schemeClr val="tx1"/>
                          </a:solidFill>
                          <a:effectLst/>
                        </a:rPr>
                        <a:t>Oubliez donc tous vos clichés,</a:t>
                      </a:r>
                      <a:endParaRPr lang="zh-CN" sz="1600" dirty="0">
                        <a:solidFill>
                          <a:schemeClr val="tx1"/>
                        </a:solidFill>
                        <a:effectLst/>
                      </a:endParaRPr>
                    </a:p>
                    <a:p>
                      <a:pPr algn="ctr">
                        <a:spcAft>
                          <a:spcPts val="0"/>
                        </a:spcAft>
                      </a:pPr>
                      <a:r>
                        <a:rPr lang="fr-FR" sz="1600" dirty="0">
                          <a:solidFill>
                            <a:schemeClr val="tx1"/>
                          </a:solidFill>
                          <a:effectLst/>
                        </a:rPr>
                        <a:t>Bienvenue dans ma réalité !</a:t>
                      </a:r>
                      <a:endParaRPr lang="zh-CN" sz="1600" dirty="0">
                        <a:solidFill>
                          <a:schemeClr val="tx1"/>
                        </a:solidFill>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fr-FR" sz="1600" dirty="0">
                          <a:solidFill>
                            <a:schemeClr val="tx1"/>
                          </a:solidFill>
                          <a:effectLst/>
                        </a:rPr>
                        <a:t> </a:t>
                      </a:r>
                      <a:endParaRPr lang="zh-CN" sz="1600" dirty="0">
                        <a:solidFill>
                          <a:schemeClr val="tx1"/>
                        </a:solidFill>
                        <a:effectLst/>
                      </a:endParaRPr>
                    </a:p>
                    <a:p>
                      <a:pPr algn="ctr">
                        <a:spcAft>
                          <a:spcPts val="0"/>
                        </a:spcAft>
                      </a:pPr>
                      <a:r>
                        <a:rPr lang="fr-FR" sz="1600" dirty="0">
                          <a:solidFill>
                            <a:schemeClr val="tx1"/>
                          </a:solidFill>
                          <a:effectLst/>
                        </a:rPr>
                        <a:t>J’en ai marre d’vos bonnes manières,</a:t>
                      </a:r>
                      <a:endParaRPr lang="zh-CN" sz="1600" dirty="0">
                        <a:solidFill>
                          <a:schemeClr val="tx1"/>
                        </a:solidFill>
                        <a:effectLst/>
                      </a:endParaRPr>
                    </a:p>
                    <a:p>
                      <a:pPr algn="ctr">
                        <a:spcAft>
                          <a:spcPts val="0"/>
                        </a:spcAft>
                      </a:pPr>
                      <a:r>
                        <a:rPr lang="fr-FR" sz="1600" dirty="0">
                          <a:solidFill>
                            <a:schemeClr val="tx1"/>
                          </a:solidFill>
                          <a:effectLst/>
                        </a:rPr>
                        <a:t>C’est trop pour moi</a:t>
                      </a:r>
                      <a:endParaRPr lang="zh-CN" sz="1600" dirty="0">
                        <a:solidFill>
                          <a:schemeClr val="tx1"/>
                        </a:solidFill>
                        <a:effectLst/>
                      </a:endParaRPr>
                    </a:p>
                    <a:p>
                      <a:pPr algn="ctr">
                        <a:spcAft>
                          <a:spcPts val="0"/>
                        </a:spcAft>
                      </a:pPr>
                      <a:r>
                        <a:rPr lang="fr-FR" sz="1600" dirty="0">
                          <a:solidFill>
                            <a:schemeClr val="tx1"/>
                          </a:solidFill>
                          <a:effectLst/>
                        </a:rPr>
                        <a:t>Moi, je mange avec les mains</a:t>
                      </a:r>
                      <a:endParaRPr lang="zh-CN" sz="1600" dirty="0">
                        <a:solidFill>
                          <a:schemeClr val="tx1"/>
                        </a:solidFill>
                        <a:effectLst/>
                      </a:endParaRPr>
                    </a:p>
                    <a:p>
                      <a:pPr algn="ctr">
                        <a:spcAft>
                          <a:spcPts val="0"/>
                        </a:spcAft>
                      </a:pPr>
                      <a:r>
                        <a:rPr lang="fr-FR" sz="1600" dirty="0">
                          <a:solidFill>
                            <a:schemeClr val="tx1"/>
                          </a:solidFill>
                          <a:effectLst/>
                        </a:rPr>
                        <a:t>Et j’suis comme ça</a:t>
                      </a:r>
                      <a:endParaRPr lang="zh-CN" sz="1600" dirty="0">
                        <a:solidFill>
                          <a:schemeClr val="tx1"/>
                        </a:solidFill>
                        <a:effectLst/>
                      </a:endParaRPr>
                    </a:p>
                    <a:p>
                      <a:pPr algn="ctr">
                        <a:spcAft>
                          <a:spcPts val="0"/>
                        </a:spcAft>
                      </a:pPr>
                      <a:r>
                        <a:rPr lang="fr-FR" sz="1600" dirty="0">
                          <a:solidFill>
                            <a:schemeClr val="tx1"/>
                          </a:solidFill>
                          <a:effectLst/>
                        </a:rPr>
                        <a:t>J’parle fort et je suis franche,</a:t>
                      </a:r>
                      <a:endParaRPr lang="zh-CN" sz="1600" dirty="0">
                        <a:solidFill>
                          <a:schemeClr val="tx1"/>
                        </a:solidFill>
                        <a:effectLst/>
                      </a:endParaRPr>
                    </a:p>
                    <a:p>
                      <a:pPr algn="ctr">
                        <a:spcAft>
                          <a:spcPts val="0"/>
                        </a:spcAft>
                      </a:pPr>
                      <a:r>
                        <a:rPr lang="fr-FR" sz="1600" dirty="0">
                          <a:solidFill>
                            <a:schemeClr val="tx1"/>
                          </a:solidFill>
                          <a:effectLst/>
                        </a:rPr>
                        <a:t>Excusez-moi !</a:t>
                      </a:r>
                      <a:endParaRPr lang="zh-CN" sz="1600" dirty="0">
                        <a:solidFill>
                          <a:schemeClr val="tx1"/>
                        </a:solidFill>
                        <a:effectLst/>
                      </a:endParaRPr>
                    </a:p>
                    <a:p>
                      <a:pPr algn="ctr">
                        <a:spcAft>
                          <a:spcPts val="0"/>
                        </a:spcAft>
                      </a:pPr>
                      <a:r>
                        <a:rPr lang="fr-FR" sz="1600" dirty="0">
                          <a:solidFill>
                            <a:schemeClr val="tx1"/>
                          </a:solidFill>
                          <a:effectLst/>
                        </a:rPr>
                        <a:t> </a:t>
                      </a:r>
                      <a:endParaRPr lang="zh-CN" sz="1600" dirty="0">
                        <a:solidFill>
                          <a:schemeClr val="tx1"/>
                        </a:solidFill>
                        <a:effectLst/>
                      </a:endParaRPr>
                    </a:p>
                    <a:p>
                      <a:pPr algn="ctr">
                        <a:spcAft>
                          <a:spcPts val="0"/>
                        </a:spcAft>
                      </a:pPr>
                      <a:r>
                        <a:rPr lang="fr-FR" sz="1600" dirty="0">
                          <a:solidFill>
                            <a:schemeClr val="tx1"/>
                          </a:solidFill>
                          <a:effectLst/>
                        </a:rPr>
                        <a:t>Fini l’hypocrisie,</a:t>
                      </a:r>
                      <a:endParaRPr lang="zh-CN" sz="1600" dirty="0">
                        <a:solidFill>
                          <a:schemeClr val="tx1"/>
                        </a:solidFill>
                        <a:effectLst/>
                      </a:endParaRPr>
                    </a:p>
                    <a:p>
                      <a:pPr algn="ctr">
                        <a:spcAft>
                          <a:spcPts val="0"/>
                        </a:spcAft>
                      </a:pPr>
                      <a:r>
                        <a:rPr lang="fr-FR" sz="1600" dirty="0">
                          <a:solidFill>
                            <a:schemeClr val="tx1"/>
                          </a:solidFill>
                          <a:effectLst/>
                        </a:rPr>
                        <a:t>Moi, j’me casse de là !</a:t>
                      </a:r>
                      <a:endParaRPr lang="zh-CN" sz="1600" dirty="0">
                        <a:solidFill>
                          <a:schemeClr val="tx1"/>
                        </a:solidFill>
                        <a:effectLst/>
                      </a:endParaRPr>
                    </a:p>
                    <a:p>
                      <a:pPr algn="ctr">
                        <a:spcAft>
                          <a:spcPts val="0"/>
                        </a:spcAft>
                      </a:pPr>
                      <a:r>
                        <a:rPr lang="fr-FR" sz="1600" dirty="0">
                          <a:solidFill>
                            <a:schemeClr val="tx1"/>
                          </a:solidFill>
                          <a:effectLst/>
                        </a:rPr>
                        <a:t>J’en ai marre</a:t>
                      </a:r>
                      <a:endParaRPr lang="zh-CN" sz="1600" dirty="0">
                        <a:solidFill>
                          <a:schemeClr val="tx1"/>
                        </a:solidFill>
                        <a:effectLst/>
                      </a:endParaRPr>
                    </a:p>
                    <a:p>
                      <a:pPr algn="ctr">
                        <a:spcAft>
                          <a:spcPts val="0"/>
                        </a:spcAft>
                      </a:pPr>
                      <a:r>
                        <a:rPr lang="fr-FR" sz="1600" dirty="0">
                          <a:solidFill>
                            <a:schemeClr val="tx1"/>
                          </a:solidFill>
                          <a:effectLst/>
                        </a:rPr>
                        <a:t>Des langues de bois !</a:t>
                      </a:r>
                      <a:endParaRPr lang="zh-CN" sz="1600" dirty="0">
                        <a:solidFill>
                          <a:schemeClr val="tx1"/>
                        </a:solidFill>
                        <a:effectLst/>
                      </a:endParaRPr>
                    </a:p>
                    <a:p>
                      <a:pPr algn="ctr">
                        <a:spcAft>
                          <a:spcPts val="0"/>
                        </a:spcAft>
                      </a:pPr>
                      <a:r>
                        <a:rPr lang="fr-FR" sz="1600" dirty="0">
                          <a:solidFill>
                            <a:schemeClr val="tx1"/>
                          </a:solidFill>
                          <a:effectLst/>
                        </a:rPr>
                        <a:t>Regardez-moi !</a:t>
                      </a:r>
                      <a:endParaRPr lang="zh-CN" sz="1600" dirty="0">
                        <a:solidFill>
                          <a:schemeClr val="tx1"/>
                        </a:solidFill>
                        <a:effectLst/>
                      </a:endParaRPr>
                    </a:p>
                    <a:p>
                      <a:pPr algn="ctr">
                        <a:spcAft>
                          <a:spcPts val="0"/>
                        </a:spcAft>
                      </a:pPr>
                      <a:r>
                        <a:rPr lang="fr-FR" sz="1600" dirty="0">
                          <a:solidFill>
                            <a:schemeClr val="tx1"/>
                          </a:solidFill>
                          <a:effectLst/>
                        </a:rPr>
                        <a:t>Toute manière</a:t>
                      </a:r>
                      <a:endParaRPr lang="zh-CN" sz="1600" dirty="0">
                        <a:solidFill>
                          <a:schemeClr val="tx1"/>
                        </a:solidFill>
                        <a:effectLst/>
                      </a:endParaRPr>
                    </a:p>
                    <a:p>
                      <a:pPr algn="ctr">
                        <a:spcAft>
                          <a:spcPts val="0"/>
                        </a:spcAft>
                      </a:pPr>
                      <a:r>
                        <a:rPr lang="fr-FR" sz="1600" dirty="0">
                          <a:solidFill>
                            <a:schemeClr val="tx1"/>
                          </a:solidFill>
                          <a:effectLst/>
                        </a:rPr>
                        <a:t>J’vous en veux pas</a:t>
                      </a:r>
                      <a:endParaRPr lang="zh-CN" sz="1600" dirty="0">
                        <a:solidFill>
                          <a:schemeClr val="tx1"/>
                        </a:solidFill>
                        <a:effectLst/>
                      </a:endParaRPr>
                    </a:p>
                    <a:p>
                      <a:pPr algn="ctr">
                        <a:spcAft>
                          <a:spcPts val="0"/>
                        </a:spcAft>
                      </a:pPr>
                      <a:r>
                        <a:rPr lang="fr-FR" sz="1600" dirty="0">
                          <a:solidFill>
                            <a:schemeClr val="tx1"/>
                          </a:solidFill>
                          <a:effectLst/>
                        </a:rPr>
                        <a:t>Et j’suis comme ça !</a:t>
                      </a:r>
                      <a:endParaRPr lang="zh-CN" sz="1600" dirty="0">
                        <a:solidFill>
                          <a:schemeClr val="tx1"/>
                        </a:solidFill>
                        <a:effectLst/>
                      </a:endParaRPr>
                    </a:p>
                    <a:p>
                      <a:pPr algn="ctr">
                        <a:spcAft>
                          <a:spcPts val="0"/>
                        </a:spcAft>
                      </a:pPr>
                      <a:r>
                        <a:rPr lang="fr-FR" sz="1600" dirty="0">
                          <a:solidFill>
                            <a:schemeClr val="tx1"/>
                          </a:solidFill>
                          <a:effectLst/>
                        </a:rPr>
                        <a:t> </a:t>
                      </a:r>
                      <a:endParaRPr lang="zh-CN" sz="1600" dirty="0">
                        <a:solidFill>
                          <a:schemeClr val="tx1"/>
                        </a:solidFill>
                        <a:effectLst/>
                      </a:endParaRPr>
                    </a:p>
                    <a:p>
                      <a:pPr algn="ctr">
                        <a:spcAft>
                          <a:spcPts val="0"/>
                        </a:spcAft>
                      </a:pPr>
                      <a:r>
                        <a:rPr lang="fr-FR" sz="1600" dirty="0">
                          <a:solidFill>
                            <a:schemeClr val="tx1"/>
                          </a:solidFill>
                          <a:effectLst/>
                        </a:rPr>
                        <a:t>Je veux d’l’amour,</a:t>
                      </a:r>
                      <a:endParaRPr lang="zh-CN" sz="1600" dirty="0">
                        <a:solidFill>
                          <a:schemeClr val="tx1"/>
                        </a:solidFill>
                        <a:effectLst/>
                      </a:endParaRPr>
                    </a:p>
                    <a:p>
                      <a:pPr algn="ctr">
                        <a:spcAft>
                          <a:spcPts val="0"/>
                        </a:spcAft>
                      </a:pPr>
                      <a:r>
                        <a:rPr lang="fr-FR" sz="1600" dirty="0">
                          <a:solidFill>
                            <a:schemeClr val="tx1"/>
                          </a:solidFill>
                          <a:effectLst/>
                        </a:rPr>
                        <a:t>D’la joie, de la bonne humeur,</a:t>
                      </a:r>
                      <a:endParaRPr lang="zh-CN" sz="1600" dirty="0">
                        <a:solidFill>
                          <a:schemeClr val="tx1"/>
                        </a:solidFill>
                        <a:effectLst/>
                      </a:endParaRPr>
                    </a:p>
                    <a:p>
                      <a:pPr algn="ctr">
                        <a:spcAft>
                          <a:spcPts val="0"/>
                        </a:spcAft>
                      </a:pPr>
                      <a:r>
                        <a:rPr lang="fr-FR" sz="1600" dirty="0">
                          <a:solidFill>
                            <a:schemeClr val="tx1"/>
                          </a:solidFill>
                          <a:effectLst/>
                        </a:rPr>
                        <a:t>C’n’est pas votre argent</a:t>
                      </a:r>
                      <a:endParaRPr lang="zh-CN" sz="1600" dirty="0">
                        <a:solidFill>
                          <a:schemeClr val="tx1"/>
                        </a:solidFill>
                        <a:effectLst/>
                      </a:endParaRPr>
                    </a:p>
                    <a:p>
                      <a:pPr algn="ctr">
                        <a:spcAft>
                          <a:spcPts val="0"/>
                        </a:spcAft>
                      </a:pPr>
                      <a:r>
                        <a:rPr lang="fr-FR" sz="1600" dirty="0">
                          <a:solidFill>
                            <a:schemeClr val="tx1"/>
                          </a:solidFill>
                          <a:effectLst/>
                        </a:rPr>
                        <a:t>Qui </a:t>
                      </a:r>
                      <a:r>
                        <a:rPr lang="fr-FR" sz="1600" dirty="0" err="1">
                          <a:solidFill>
                            <a:schemeClr val="tx1"/>
                          </a:solidFill>
                          <a:effectLst/>
                        </a:rPr>
                        <a:t>f’ra</a:t>
                      </a:r>
                      <a:r>
                        <a:rPr lang="fr-FR" sz="1600" dirty="0">
                          <a:solidFill>
                            <a:schemeClr val="tx1"/>
                          </a:solidFill>
                          <a:effectLst/>
                        </a:rPr>
                        <a:t> mon bonheur</a:t>
                      </a:r>
                      <a:endParaRPr lang="zh-CN" sz="1600" dirty="0">
                        <a:solidFill>
                          <a:schemeClr val="tx1"/>
                        </a:solidFill>
                        <a:effectLst/>
                      </a:endParaRPr>
                    </a:p>
                    <a:p>
                      <a:pPr algn="ctr">
                        <a:spcAft>
                          <a:spcPts val="0"/>
                        </a:spcAft>
                      </a:pPr>
                      <a:r>
                        <a:rPr lang="fr-FR" sz="1600" dirty="0">
                          <a:solidFill>
                            <a:schemeClr val="tx1"/>
                          </a:solidFill>
                          <a:effectLst/>
                        </a:rPr>
                        <a:t>Moi, j’veux crever la main sur le cœur…</a:t>
                      </a:r>
                      <a:endParaRPr lang="zh-CN" sz="1600" dirty="0">
                        <a:solidFill>
                          <a:schemeClr val="tx1"/>
                        </a:solidFill>
                        <a:effectLst/>
                      </a:endParaRPr>
                    </a:p>
                    <a:p>
                      <a:pPr algn="just">
                        <a:spcAft>
                          <a:spcPts val="0"/>
                        </a:spcAft>
                      </a:pPr>
                      <a:r>
                        <a:rPr lang="fr-FR" sz="1600" dirty="0">
                          <a:solidFill>
                            <a:schemeClr val="tx1"/>
                          </a:solidFill>
                          <a:effectLst/>
                        </a:rPr>
                        <a:t> </a:t>
                      </a:r>
                      <a:endParaRPr lang="zh-CN" sz="1600" dirty="0">
                        <a:solidFill>
                          <a:schemeClr val="tx1"/>
                        </a:solidFill>
                        <a:effectLst/>
                      </a:endParaRPr>
                    </a:p>
                    <a:p>
                      <a:pPr algn="ctr">
                        <a:spcAft>
                          <a:spcPts val="0"/>
                        </a:spcAft>
                      </a:pPr>
                      <a:r>
                        <a:rPr lang="fr-FR" sz="1600" dirty="0">
                          <a:solidFill>
                            <a:schemeClr val="tx1"/>
                          </a:solidFill>
                          <a:effectLst/>
                        </a:rPr>
                        <a:t> </a:t>
                      </a:r>
                      <a:endParaRPr lang="zh-CN" sz="1600" dirty="0">
                        <a:solidFill>
                          <a:schemeClr val="tx1"/>
                        </a:solidFill>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524407882"/>
                  </a:ext>
                </a:extLst>
              </a:tr>
            </a:tbl>
          </a:graphicData>
        </a:graphic>
      </p:graphicFrame>
    </p:spTree>
    <p:extLst>
      <p:ext uri="{BB962C8B-B14F-4D97-AF65-F5344CB8AC3E}">
        <p14:creationId xmlns:p14="http://schemas.microsoft.com/office/powerpoint/2010/main" val="266829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21F5BCA6-F87F-4518-881A-BE6B347D7EE4}"/>
              </a:ext>
            </a:extLst>
          </p:cNvPr>
          <p:cNvSpPr/>
          <p:nvPr/>
        </p:nvSpPr>
        <p:spPr>
          <a:xfrm>
            <a:off x="2337370" y="678094"/>
            <a:ext cx="6647380" cy="5632311"/>
          </a:xfrm>
          <a:prstGeom prst="rect">
            <a:avLst/>
          </a:prstGeom>
        </p:spPr>
        <p:txBody>
          <a:bodyPr wrap="square">
            <a:spAutoFit/>
          </a:bodyPr>
          <a:lstStyle/>
          <a:p>
            <a:pPr algn="just">
              <a:spcAft>
                <a:spcPts val="0"/>
              </a:spcAft>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Opposez les deux premières strophes aux deux suivantes : </a:t>
            </a: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marL="342900" lvl="0" indent="-342900" algn="just">
              <a:spcAft>
                <a:spcPts val="0"/>
              </a:spcAft>
              <a:buFont typeface="Monotype Corsiva" panose="03010101010201010101" pitchFamily="66" charset="0"/>
              <a:buChar char="-"/>
            </a:pPr>
            <a:r>
              <a:rPr lang="fr-FR" altLang="zh-CN" sz="24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Que refuse Zaz dans les deux 1</a:t>
            </a:r>
            <a:r>
              <a:rPr lang="fr-FR" altLang="zh-CN" sz="2400" baseline="300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ères </a:t>
            </a:r>
            <a:r>
              <a:rPr lang="fr-FR" altLang="zh-CN" sz="24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strophes et à qui s’adresse-t-elle ?</a:t>
            </a:r>
            <a:endParaRPr lang="zh-CN" altLang="zh-CN" sz="2400" dirty="0">
              <a:ea typeface="Times New Roman" panose="02020603050405020304" pitchFamily="18" charset="0"/>
              <a:cs typeface="Times New Roman" panose="02020603050405020304" pitchFamily="18" charset="0"/>
            </a:endParaRPr>
          </a:p>
          <a:p>
            <a:pPr marL="342900" lvl="0" indent="-342900" algn="just">
              <a:spcAft>
                <a:spcPts val="0"/>
              </a:spcAft>
              <a:buFont typeface="Monotype Corsiva" panose="03010101010201010101" pitchFamily="66" charset="0"/>
              <a:buChar char="-"/>
            </a:pPr>
            <a:r>
              <a:rPr lang="fr-FR" altLang="zh-CN" sz="24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A quelles valeurs Zaz s’assimile-t-elle dans les deux strophes suivantes ?</a:t>
            </a:r>
            <a:endParaRPr lang="zh-CN" altLang="zh-CN" sz="2400" dirty="0">
              <a:ea typeface="Times New Roman" panose="02020603050405020304" pitchFamily="18" charset="0"/>
              <a:cs typeface="Times New Roman" panose="02020603050405020304" pitchFamily="18" charset="0"/>
            </a:endParaRPr>
          </a:p>
          <a:p>
            <a:pPr algn="just">
              <a:spcAft>
                <a:spcPts val="0"/>
              </a:spcAft>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 </a:t>
            </a: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algn="just">
              <a:spcAft>
                <a:spcPts val="0"/>
              </a:spcAft>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Les strophes 5 et 6 condamnent les conventions sociales qui régissent la société : </a:t>
            </a: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marL="342900" lvl="0" indent="-342900" algn="just">
              <a:spcAft>
                <a:spcPts val="0"/>
              </a:spcAft>
              <a:buFont typeface="Monotype Corsiva" panose="03010101010201010101" pitchFamily="66" charset="0"/>
              <a:buChar char="-"/>
            </a:pPr>
            <a:r>
              <a:rPr lang="fr-FR" altLang="zh-CN" sz="24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Quelles sont ces conventions ? </a:t>
            </a:r>
            <a:endParaRPr lang="zh-CN" altLang="zh-CN" sz="2400" dirty="0">
              <a:ea typeface="Times New Roman" panose="02020603050405020304" pitchFamily="18" charset="0"/>
              <a:cs typeface="Times New Roman" panose="02020603050405020304" pitchFamily="18" charset="0"/>
            </a:endParaRPr>
          </a:p>
          <a:p>
            <a:pPr algn="just">
              <a:spcAft>
                <a:spcPts val="0"/>
              </a:spcAft>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 </a:t>
            </a: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algn="just">
              <a:spcAft>
                <a:spcPts val="0"/>
              </a:spcAft>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Enfin, la chanteuse invite les auditeurs dans sa réalité (« Bienvenue dans ma réalité ! »)</a:t>
            </a: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marL="342900" lvl="0" indent="-342900" algn="just">
              <a:spcAft>
                <a:spcPts val="0"/>
              </a:spcAft>
              <a:buFont typeface="Monotype Corsiva" panose="03010101010201010101" pitchFamily="66" charset="0"/>
              <a:buChar char="-"/>
            </a:pPr>
            <a:r>
              <a:rPr lang="fr-FR" altLang="zh-CN" sz="24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Résumez en quelques mots la réalité de Zaz.</a:t>
            </a:r>
            <a:endParaRPr lang="zh-CN" altLang="zh-CN" sz="2400" dirty="0">
              <a:ea typeface="Times New Roman" panose="02020603050405020304" pitchFamily="18" charset="0"/>
              <a:cs typeface="Times New Roman" panose="02020603050405020304" pitchFamily="18" charset="0"/>
            </a:endParaRPr>
          </a:p>
          <a:p>
            <a:pPr marL="342900" lvl="0" indent="-342900" algn="just">
              <a:spcAft>
                <a:spcPts val="0"/>
              </a:spcAft>
              <a:buFont typeface="Monotype Corsiva" panose="03010101010201010101" pitchFamily="66" charset="0"/>
              <a:buChar char="-"/>
            </a:pPr>
            <a:r>
              <a:rPr lang="fr-FR" altLang="zh-CN" sz="24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Et vous, quelle est votre réalité ? A quelle réalité rêvez-vous ?</a:t>
            </a:r>
            <a:endParaRPr lang="zh-CN" altLang="zh-CN"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8510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E06FE38-5B3C-4883-9BBF-752A984BF42A}"/>
              </a:ext>
            </a:extLst>
          </p:cNvPr>
          <p:cNvSpPr>
            <a:spLocks noGrp="1"/>
          </p:cNvSpPr>
          <p:nvPr>
            <p:ph type="title"/>
          </p:nvPr>
        </p:nvSpPr>
        <p:spPr>
          <a:xfrm>
            <a:off x="1024128" y="585216"/>
            <a:ext cx="8402411" cy="647683"/>
          </a:xfrm>
        </p:spPr>
        <p:txBody>
          <a:bodyPr>
            <a:normAutofit fontScale="90000"/>
          </a:bodyPr>
          <a:lstStyle/>
          <a:p>
            <a:r>
              <a:rPr lang="fr-FR" altLang="zh-CN" sz="2800" b="1" dirty="0"/>
              <a:t/>
            </a:r>
            <a:br>
              <a:rPr lang="fr-FR" altLang="zh-CN" sz="2800" b="1" dirty="0"/>
            </a:br>
            <a:r>
              <a:rPr lang="fr-FR" altLang="zh-CN" sz="2800" b="1" dirty="0"/>
              <a:t>Zaz : tout ce qu’elle veut</a:t>
            </a:r>
            <a:r>
              <a:rPr lang="zh-CN" altLang="zh-CN" dirty="0"/>
              <a:t/>
            </a:r>
            <a:br>
              <a:rPr lang="zh-CN" altLang="zh-CN" dirty="0"/>
            </a:br>
            <a:endParaRPr lang="zh-CN" altLang="en-US" dirty="0"/>
          </a:p>
        </p:txBody>
      </p:sp>
      <p:sp>
        <p:nvSpPr>
          <p:cNvPr id="3" name="内容占位符 2">
            <a:extLst>
              <a:ext uri="{FF2B5EF4-FFF2-40B4-BE49-F238E27FC236}">
                <a16:creationId xmlns:a16="http://schemas.microsoft.com/office/drawing/2014/main" xmlns="" id="{08A97983-08F4-4FFD-A858-58BB741A9F38}"/>
              </a:ext>
            </a:extLst>
          </p:cNvPr>
          <p:cNvSpPr>
            <a:spLocks noGrp="1"/>
          </p:cNvSpPr>
          <p:nvPr>
            <p:ph idx="1"/>
          </p:nvPr>
        </p:nvSpPr>
        <p:spPr>
          <a:xfrm>
            <a:off x="1024128" y="1325366"/>
            <a:ext cx="7390407" cy="4983994"/>
          </a:xfrm>
        </p:spPr>
        <p:txBody>
          <a:bodyPr/>
          <a:lstStyle/>
          <a:p>
            <a:pPr>
              <a:buFont typeface="Wingdings" panose="05000000000000000000" pitchFamily="2" charset="2"/>
              <a:buChar char="l"/>
            </a:pPr>
            <a:r>
              <a:rPr lang="fr-FR" altLang="zh-CN" dirty="0"/>
              <a:t>« J’allais où le vent me portait. J’ai joué tous les styles et de toutes les manières »</a:t>
            </a:r>
          </a:p>
          <a:p>
            <a:pPr>
              <a:buFont typeface="Wingdings" panose="05000000000000000000" pitchFamily="2" charset="2"/>
              <a:buChar char="l"/>
            </a:pPr>
            <a:endParaRPr lang="fr-FR" altLang="zh-CN" dirty="0"/>
          </a:p>
          <a:p>
            <a:pPr>
              <a:buFont typeface="Wingdings" panose="05000000000000000000" pitchFamily="2" charset="2"/>
              <a:buChar char="l"/>
            </a:pPr>
            <a:r>
              <a:rPr lang="fr-FR" altLang="zh-CN" dirty="0"/>
              <a:t>« ces théâtres ukrainiens où trônent encore les vieux micros de l’ère communiste, le public japonais capable de passer du mutisme à la folie la plus complète, </a:t>
            </a:r>
            <a:r>
              <a:rPr lang="fr-FR" altLang="zh-CN" dirty="0">
                <a:sym typeface="Symbol" panose="05050102010706020507" pitchFamily="18" charset="2"/>
              </a:rPr>
              <a:t></a:t>
            </a:r>
            <a:r>
              <a:rPr lang="fr-FR" altLang="zh-CN" dirty="0"/>
              <a:t>…</a:t>
            </a:r>
            <a:r>
              <a:rPr lang="fr-FR" altLang="zh-CN" dirty="0">
                <a:sym typeface="Symbol" panose="05050102010706020507" pitchFamily="18" charset="2"/>
              </a:rPr>
              <a:t></a:t>
            </a:r>
            <a:r>
              <a:rPr lang="fr-FR" altLang="zh-CN" dirty="0"/>
              <a:t> la joie de vivre et la gentillesse infinie de [s]on public d’Amérique latine »</a:t>
            </a:r>
          </a:p>
          <a:p>
            <a:pPr>
              <a:buFont typeface="Wingdings" panose="05000000000000000000" pitchFamily="2" charset="2"/>
              <a:buChar char="l"/>
            </a:pPr>
            <a:endParaRPr lang="fr-FR" altLang="zh-CN" dirty="0"/>
          </a:p>
          <a:p>
            <a:pPr>
              <a:buFont typeface="Wingdings" panose="05000000000000000000" pitchFamily="2" charset="2"/>
              <a:buChar char="l"/>
            </a:pPr>
            <a:r>
              <a:rPr lang="fr-FR" altLang="zh-CN" dirty="0"/>
              <a:t>« Si on veut transmettre un monde correct à nos enfants, il faut y croire un minimum »</a:t>
            </a:r>
            <a:endParaRPr lang="zh-CN" altLang="en-US" dirty="0"/>
          </a:p>
        </p:txBody>
      </p:sp>
      <p:pic>
        <p:nvPicPr>
          <p:cNvPr id="4098" name="图片 10">
            <a:extLst>
              <a:ext uri="{FF2B5EF4-FFF2-40B4-BE49-F238E27FC236}">
                <a16:creationId xmlns:a16="http://schemas.microsoft.com/office/drawing/2014/main" xmlns="" id="{FE64D94D-489D-4D8B-BB18-87DBA28B3B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6455" y="3133030"/>
            <a:ext cx="3047292" cy="304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67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66643E7E-49BA-4975-84DE-2852AD86100D}"/>
              </a:ext>
            </a:extLst>
          </p:cNvPr>
          <p:cNvSpPr/>
          <p:nvPr/>
        </p:nvSpPr>
        <p:spPr>
          <a:xfrm>
            <a:off x="1340777" y="1165834"/>
            <a:ext cx="9400854" cy="4524315"/>
          </a:xfrm>
          <a:prstGeom prst="rect">
            <a:avLst/>
          </a:prstGeom>
        </p:spPr>
        <p:txBody>
          <a:bodyPr wrap="square">
            <a:spAutoFit/>
          </a:bodyPr>
          <a:lstStyle/>
          <a:p>
            <a:pPr algn="just">
              <a:spcAft>
                <a:spcPts val="0"/>
              </a:spcAft>
            </a:pPr>
            <a:r>
              <a:rPr lang="fr-FR" altLang="zh-CN" sz="2400" b="1" kern="1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Effet de style…</a:t>
            </a:r>
          </a:p>
          <a:p>
            <a:pPr algn="just">
              <a:spcAft>
                <a:spcPts val="0"/>
              </a:spcAft>
            </a:pP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algn="just">
              <a:spcAft>
                <a:spcPts val="0"/>
              </a:spcAft>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Dans les deux 1</a:t>
            </a:r>
            <a:r>
              <a:rPr lang="fr-FR" altLang="zh-CN" sz="2400" baseline="300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ers </a:t>
            </a: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paragraphes de la dernière partie de l’article (« Zaz, la « Piaf 2.0 », en concert à New York en 2013 »), le succès de Zaz est présenté par une métaphore filée (une image qui se poursuit dans l’écriture), celle d’un petit vent léger qui se transforme en tempête, sur le principe d’une gradation. En effet, « la brise d’enthousiasme » - métaphore du succès de Zaz - qui ouvre ce 1</a:t>
            </a:r>
            <a:r>
              <a:rPr lang="fr-FR" altLang="zh-CN" sz="2400" baseline="300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er</a:t>
            </a: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 paragraphe évolue en « bourrasque », avant de devenir « tornade », et resurgit à la fin du 2</a:t>
            </a:r>
            <a:r>
              <a:rPr lang="fr-FR" altLang="zh-CN" sz="2400" baseline="300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ème</a:t>
            </a: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 paragraphe en véritable « raz de marée », achevant la métaphore filée.</a:t>
            </a:r>
          </a:p>
          <a:p>
            <a:pPr algn="just">
              <a:spcAft>
                <a:spcPts val="0"/>
              </a:spcAft>
            </a:pP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algn="just">
              <a:spcAft>
                <a:spcPts val="0"/>
              </a:spcAft>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Choisissez un champ lexical que vous développerez en métaphore filée (et éventuellement en gradation) sur un ou deux paragraphes.</a:t>
            </a: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1412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2F89513B-ECA3-4903-B391-D35DEB3355E9}"/>
              </a:ext>
            </a:extLst>
          </p:cNvPr>
          <p:cNvSpPr/>
          <p:nvPr/>
        </p:nvSpPr>
        <p:spPr>
          <a:xfrm>
            <a:off x="1571945" y="770562"/>
            <a:ext cx="9642297" cy="4524315"/>
          </a:xfrm>
          <a:prstGeom prst="rect">
            <a:avLst/>
          </a:prstGeom>
        </p:spPr>
        <p:txBody>
          <a:bodyPr wrap="square">
            <a:spAutoFit/>
          </a:bodyPr>
          <a:lstStyle/>
          <a:p>
            <a:pPr algn="just">
              <a:spcAft>
                <a:spcPts val="0"/>
              </a:spcAft>
            </a:pPr>
            <a:r>
              <a:rPr lang="fr-FR" altLang="zh-CN" sz="2400" b="1" kern="1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Apprendre le français… </a:t>
            </a:r>
          </a:p>
          <a:p>
            <a:pPr algn="just">
              <a:spcAft>
                <a:spcPts val="0"/>
              </a:spcAft>
            </a:pP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algn="just">
              <a:spcAft>
                <a:spcPts val="0"/>
              </a:spcAft>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Zaz est écoutée à travers le monde et « dans les pays d’Europe de l’Est, elle suscite l’envie d’apprendre le français ».</a:t>
            </a: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marL="342900" indent="-342900" algn="just">
              <a:spcAft>
                <a:spcPts val="0"/>
              </a:spcAft>
              <a:buFontTx/>
              <a:buChar char="-"/>
            </a:pPr>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Quelles étaient vos motivations au début de votre apprentissage du français ? Ces motivations ont-elles évolué ? Quelles sont-elles aujourd’hui ?</a:t>
            </a:r>
          </a:p>
          <a:p>
            <a:pPr algn="just">
              <a:spcAft>
                <a:spcPts val="0"/>
              </a:spcAft>
            </a:pPr>
            <a:endPar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endParaRPr>
          </a:p>
          <a:p>
            <a:pPr algn="just">
              <a:spcAft>
                <a:spcPts val="0"/>
              </a:spcAft>
            </a:pP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pPr algn="just">
              <a:spcAft>
                <a:spcPts val="0"/>
              </a:spcAft>
            </a:pPr>
            <a:r>
              <a:rPr lang="fr-FR" altLang="zh-CN" sz="2400" b="1" kern="1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Un petit tour aux Francofolies !</a:t>
            </a:r>
          </a:p>
          <a:p>
            <a:pPr algn="just">
              <a:spcAft>
                <a:spcPts val="0"/>
              </a:spcAft>
            </a:pPr>
            <a:endParaRPr lang="zh-CN" altLang="zh-CN" sz="2400" dirty="0">
              <a:latin typeface="Cambria" panose="02040503050406030204" pitchFamily="18" charset="0"/>
              <a:ea typeface="宋体" panose="02010600030101010101" pitchFamily="2" charset="-122"/>
              <a:cs typeface="Times New Roman" panose="02020603050405020304" pitchFamily="18" charset="0"/>
            </a:endParaRPr>
          </a:p>
          <a:p>
            <a:r>
              <a:rPr lang="fr-FR" altLang="zh-CN" sz="2400" dirty="0">
                <a:solidFill>
                  <a:srgbClr val="0000FF"/>
                </a:solidFill>
                <a:latin typeface="Monotype Corsiva" panose="03010101010201010101" pitchFamily="66" charset="0"/>
                <a:ea typeface="宋体" panose="02010600030101010101" pitchFamily="2" charset="-122"/>
                <a:cs typeface="Times New Roman" panose="02020603050405020304" pitchFamily="18" charset="0"/>
              </a:rPr>
              <a:t>Découvrez l’un des plus importants festivals de musique en France, les Francofolies de La Rochelle !  </a:t>
            </a:r>
            <a:r>
              <a:rPr lang="fr-FR" altLang="zh-CN" sz="2400" kern="100" dirty="0">
                <a:solidFill>
                  <a:srgbClr val="0000FF"/>
                </a:solidFill>
                <a:latin typeface="Monotype Corsiva" panose="03010101010201010101" pitchFamily="66" charset="0"/>
                <a:ea typeface="Times New Roman" panose="02020603050405020304" pitchFamily="18" charset="0"/>
                <a:cs typeface="Times New Roman" panose="02020603050405020304" pitchFamily="18" charset="0"/>
              </a:rPr>
              <a:t>Lien : http://www.francofolies.fr </a:t>
            </a:r>
            <a:endParaRPr lang="zh-CN" altLang="en-US" sz="2400" dirty="0"/>
          </a:p>
        </p:txBody>
      </p:sp>
    </p:spTree>
    <p:extLst>
      <p:ext uri="{BB962C8B-B14F-4D97-AF65-F5344CB8AC3E}">
        <p14:creationId xmlns:p14="http://schemas.microsoft.com/office/powerpoint/2010/main" val="287227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9DFD402-34B4-49FA-8ADF-A0947E104675}"/>
              </a:ext>
            </a:extLst>
          </p:cNvPr>
          <p:cNvSpPr>
            <a:spLocks noGrp="1"/>
          </p:cNvSpPr>
          <p:nvPr>
            <p:ph type="title"/>
          </p:nvPr>
        </p:nvSpPr>
        <p:spPr>
          <a:xfrm>
            <a:off x="893852" y="413266"/>
            <a:ext cx="9850348" cy="1040527"/>
          </a:xfrm>
        </p:spPr>
        <p:txBody>
          <a:bodyPr>
            <a:normAutofit/>
          </a:bodyPr>
          <a:lstStyle/>
          <a:p>
            <a:pPr algn="ctr"/>
            <a:r>
              <a:rPr lang="fr-FR" altLang="zh-CN" sz="2400" b="1" dirty="0"/>
              <a:t>le succès continue…</a:t>
            </a:r>
            <a:br>
              <a:rPr lang="fr-FR" altLang="zh-CN" sz="2400" b="1" dirty="0"/>
            </a:br>
            <a:r>
              <a:rPr lang="fr-FR" altLang="zh-CN" sz="2400" b="1" cap="none" dirty="0">
                <a:solidFill>
                  <a:srgbClr val="3F3F3F"/>
                </a:solidFill>
                <a:latin typeface="Harrington" panose="04040505050A02020702" pitchFamily="82" charset="0"/>
                <a:ea typeface="Cambria" panose="02040503050406030204" pitchFamily="18" charset="0"/>
                <a:cs typeface="Times" panose="02020603050405020304" pitchFamily="18" charset="0"/>
              </a:rPr>
              <a:t>J’ai deux amours</a:t>
            </a:r>
            <a:r>
              <a:rPr lang="fr-FR" altLang="zh-CN" sz="3600" cap="none" dirty="0">
                <a:solidFill>
                  <a:schemeClr val="tx1"/>
                </a:solidFill>
                <a:latin typeface="Arial" panose="020B0604020202020204" pitchFamily="34" charset="0"/>
              </a:rPr>
              <a:t/>
            </a:r>
            <a:br>
              <a:rPr lang="fr-FR" altLang="zh-CN" sz="3600" cap="none" dirty="0">
                <a:solidFill>
                  <a:schemeClr val="tx1"/>
                </a:solidFill>
                <a:latin typeface="Arial" panose="020B0604020202020204" pitchFamily="34" charset="0"/>
              </a:rPr>
            </a:br>
            <a:endParaRPr lang="zh-CN" altLang="en-US" sz="2400" dirty="0"/>
          </a:p>
        </p:txBody>
      </p:sp>
      <p:graphicFrame>
        <p:nvGraphicFramePr>
          <p:cNvPr id="4" name="内容占位符 3">
            <a:extLst>
              <a:ext uri="{FF2B5EF4-FFF2-40B4-BE49-F238E27FC236}">
                <a16:creationId xmlns:a16="http://schemas.microsoft.com/office/drawing/2014/main" xmlns="" id="{FA905391-4BA5-4789-A6D0-7BC63DDB1C6C}"/>
              </a:ext>
            </a:extLst>
          </p:cNvPr>
          <p:cNvGraphicFramePr>
            <a:graphicFrameLocks noGrp="1"/>
          </p:cNvGraphicFramePr>
          <p:nvPr>
            <p:ph idx="1"/>
            <p:extLst>
              <p:ext uri="{D42A27DB-BD31-4B8C-83A1-F6EECF244321}">
                <p14:modId xmlns:p14="http://schemas.microsoft.com/office/powerpoint/2010/main" val="4269587502"/>
              </p:ext>
            </p:extLst>
          </p:nvPr>
        </p:nvGraphicFramePr>
        <p:xfrm>
          <a:off x="785973" y="1325366"/>
          <a:ext cx="10279294" cy="5181600"/>
        </p:xfrm>
        <a:graphic>
          <a:graphicData uri="http://schemas.openxmlformats.org/drawingml/2006/table">
            <a:tbl>
              <a:tblPr firstRow="1" firstCol="1" bandRow="1" bandCol="1"/>
              <a:tblGrid>
                <a:gridCol w="5139647">
                  <a:extLst>
                    <a:ext uri="{9D8B030D-6E8A-4147-A177-3AD203B41FA5}">
                      <a16:colId xmlns:a16="http://schemas.microsoft.com/office/drawing/2014/main" xmlns="" val="1361405449"/>
                    </a:ext>
                  </a:extLst>
                </a:gridCol>
                <a:gridCol w="5139647">
                  <a:extLst>
                    <a:ext uri="{9D8B030D-6E8A-4147-A177-3AD203B41FA5}">
                      <a16:colId xmlns:a16="http://schemas.microsoft.com/office/drawing/2014/main" xmlns="" val="2185945850"/>
                    </a:ext>
                  </a:extLst>
                </a:gridCol>
              </a:tblGrid>
              <a:tr h="4741524">
                <a:tc>
                  <a:txBody>
                    <a:bodyPr/>
                    <a:lstStyle/>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 </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On dit qu’au-delà des mers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Là-bas sous le ciel clair</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Il existe une cité</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Au séjour enchanté</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Et sous les grands arbres noirs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Chaque soir</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Vers elle s’en va tout mon espoir</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 </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J’ai deux amours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Mon pays et Paris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Par eux toujours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Mon cœur est ravi</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Ma savane est belle</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Mais à quoi bon le nier</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Ce qui m’ensorcelle</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just">
                        <a:spcAft>
                          <a:spcPts val="0"/>
                        </a:spcAft>
                      </a:pPr>
                      <a:r>
                        <a:rPr lang="fr-FR" sz="2000" b="1" kern="100" dirty="0">
                          <a:effectLst/>
                          <a:latin typeface="Harrington" panose="04040505050A02020702" pitchFamily="82" charset="0"/>
                          <a:ea typeface="Times New Roman" panose="02020603050405020304" pitchFamily="18" charset="0"/>
                          <a:cs typeface="Times New Roman" panose="02020603050405020304" pitchFamily="18" charset="0"/>
                        </a:rPr>
                        <a:t> </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dash"/>
                      <a:round/>
                      <a:headEnd type="none" w="med" len="med"/>
                      <a:tailEnd type="none" w="med" len="med"/>
                    </a:lnL>
                    <a:lnR>
                      <a:noFill/>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 </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C’est Paris, Paris tout entier</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Le voir un jour</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C’est mon rêve joli</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J’ai deux amours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Mon pays et Paris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 </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Quand sur la rive parfois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Au lointain j’aperçois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Un paquebot qui s’en va</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Vers lui je tends les bras</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Et le cœur battant d’émoi</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A mi-voix</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Doucement je dis : </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p>
                      <a:pPr algn="ctr">
                        <a:spcAft>
                          <a:spcPts val="0"/>
                        </a:spcAft>
                      </a:pPr>
                      <a:r>
                        <a:rPr lang="fr-FR" sz="2000" b="1" dirty="0">
                          <a:solidFill>
                            <a:srgbClr val="3F3F3F"/>
                          </a:solidFill>
                          <a:effectLst/>
                          <a:latin typeface="Harrington" panose="04040505050A02020702" pitchFamily="82" charset="0"/>
                          <a:ea typeface="Cambria" panose="02040503050406030204" pitchFamily="18" charset="0"/>
                          <a:cs typeface="Times" panose="02020603050405020304" pitchFamily="18" charset="0"/>
                        </a:rPr>
                        <a:t>« Emporte-moi ! »</a:t>
                      </a:r>
                      <a:endParaRPr lang="zh-CN" sz="2000" dirty="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xmlns="" val="2341868503"/>
                  </a:ext>
                </a:extLst>
              </a:tr>
            </a:tbl>
          </a:graphicData>
        </a:graphic>
      </p:graphicFrame>
    </p:spTree>
    <p:extLst>
      <p:ext uri="{BB962C8B-B14F-4D97-AF65-F5344CB8AC3E}">
        <p14:creationId xmlns:p14="http://schemas.microsoft.com/office/powerpoint/2010/main" val="37679086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积分">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40</TotalTime>
  <Words>298</Words>
  <Application>Microsoft Office PowerPoint</Application>
  <PresentationFormat>宽屏</PresentationFormat>
  <Paragraphs>164</Paragraphs>
  <Slides>12</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12</vt:i4>
      </vt:variant>
    </vt:vector>
  </HeadingPairs>
  <TitlesOfParts>
    <vt:vector size="29" baseType="lpstr">
      <vt:lpstr>华文仿宋</vt:lpstr>
      <vt:lpstr>华文行楷</vt:lpstr>
      <vt:lpstr>宋体</vt:lpstr>
      <vt:lpstr>微软雅黑</vt:lpstr>
      <vt:lpstr>Arial</vt:lpstr>
      <vt:lpstr>Cambria</vt:lpstr>
      <vt:lpstr>Comic Sans MS</vt:lpstr>
      <vt:lpstr>Harrington</vt:lpstr>
      <vt:lpstr>Monotype Corsiva</vt:lpstr>
      <vt:lpstr>Symbol</vt:lpstr>
      <vt:lpstr>Times</vt:lpstr>
      <vt:lpstr>Times New Roman</vt:lpstr>
      <vt:lpstr>Tw Cen MT</vt:lpstr>
      <vt:lpstr>Tw Cen MT Condensed</vt:lpstr>
      <vt:lpstr>Wingdings</vt:lpstr>
      <vt:lpstr>Wingdings 3</vt:lpstr>
      <vt:lpstr>积分</vt:lpstr>
      <vt:lpstr>Unité 6 Zaz : l’optimisme et la fraîcheur d’une voix « cassée »</vt:lpstr>
      <vt:lpstr>Le parcours d’Isabelle Geffroy, dite Zaz</vt:lpstr>
      <vt:lpstr>Le parcours d’Isabelle Geffroy, dite Zaz</vt:lpstr>
      <vt:lpstr>Je veux </vt:lpstr>
      <vt:lpstr>PowerPoint 演示文稿</vt:lpstr>
      <vt:lpstr> Zaz : tout ce qu’elle veut </vt:lpstr>
      <vt:lpstr>PowerPoint 演示文稿</vt:lpstr>
      <vt:lpstr>PowerPoint 演示文稿</vt:lpstr>
      <vt:lpstr>le succès continue… J’ai deux amours </vt:lpstr>
      <vt:lpstr>le succès continue… « On ira » </vt:lpstr>
      <vt:lpstr> « On ira » </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Unité 6 Zaz : l’optimisme et la fraîcheur d’une voix « cassée »</dc:title>
  <dc:creator>Xiaoyang Zeng</dc:creator>
  <cp:lastModifiedBy>French</cp:lastModifiedBy>
  <cp:revision>9</cp:revision>
  <dcterms:created xsi:type="dcterms:W3CDTF">2018-04-11T12:14:44Z</dcterms:created>
  <dcterms:modified xsi:type="dcterms:W3CDTF">2018-04-12T03:17:28Z</dcterms:modified>
</cp:coreProperties>
</file>