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76" r:id="rId5"/>
    <p:sldId id="259" r:id="rId6"/>
    <p:sldId id="260" r:id="rId7"/>
    <p:sldId id="279" r:id="rId8"/>
    <p:sldId id="281" r:id="rId9"/>
    <p:sldId id="282" r:id="rId10"/>
    <p:sldId id="277" r:id="rId11"/>
    <p:sldId id="278" r:id="rId12"/>
    <p:sldId id="286" r:id="rId13"/>
    <p:sldId id="285" r:id="rId14"/>
    <p:sldId id="261" r:id="rId15"/>
    <p:sldId id="288" r:id="rId16"/>
    <p:sldId id="290" r:id="rId17"/>
    <p:sldId id="263" r:id="rId18"/>
    <p:sldId id="264" r:id="rId19"/>
    <p:sldId id="283" r:id="rId20"/>
    <p:sldId id="265" r:id="rId21"/>
    <p:sldId id="266" r:id="rId22"/>
    <p:sldId id="289" r:id="rId23"/>
    <p:sldId id="271" r:id="rId24"/>
    <p:sldId id="274" r:id="rId2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2I649XaaEPohgdNt2/z7Xg==" hashData="AErM6ZOcOY9+U0Cs8teoEuAVceFPq7GRNwtJUcUMWn3mqWGWqFSUv1jtBGTSysECyWwbipFCkyh0ykgJjYpbKg=="/>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IAOXIAO XIA" initials="XX" lastIdx="14" clrIdx="0">
    <p:extLst>
      <p:ext uri="{19B8F6BF-5375-455C-9EA6-DF929625EA0E}">
        <p15:presenceInfo xmlns:p15="http://schemas.microsoft.com/office/powerpoint/2012/main" userId="562f59b1f4f976e7" providerId="Windows Live"/>
      </p:ext>
    </p:extLst>
  </p:cmAuthor>
  <p:cmAuthor id="2" name="lhh" initials="l"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44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2">
        <a:schemeClr val="bg1"/>
      </p:bgRef>
    </p:bg>
    <p:spTree>
      <p:nvGrpSpPr>
        <p:cNvPr id="1" name=""/>
        <p:cNvGrpSpPr/>
        <p:nvPr/>
      </p:nvGrpSpPr>
      <p:grpSpPr>
        <a:xfrm>
          <a:off x="0" y="0"/>
          <a:ext cx="0" cy="0"/>
          <a:chOff x="0" y="0"/>
          <a:chExt cx="0" cy="0"/>
        </a:xfrm>
      </p:grpSpPr>
      <p:sp>
        <p:nvSpPr>
          <p:cNvPr id="8" name="矩形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直接连接符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标题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zh-CN" altLang="en-US" smtClean="0"/>
              <a:t>单击此处编辑母版标题样式</a:t>
            </a:r>
            <a:endParaRPr kumimoji="0" lang="en-US"/>
          </a:p>
        </p:txBody>
      </p:sp>
      <p:sp>
        <p:nvSpPr>
          <p:cNvPr id="25" name="副标题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CN" altLang="en-US" smtClean="0"/>
              <a:t>单击此处编辑母版副标题样式</a:t>
            </a:r>
            <a:endParaRPr kumimoji="0" lang="en-US"/>
          </a:p>
        </p:txBody>
      </p:sp>
      <p:sp>
        <p:nvSpPr>
          <p:cNvPr id="31" name="日期占位符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29A3B75-10CC-4DE3-ACE3-B2C851449052}" type="datetimeFigureOut">
              <a:rPr lang="zh-CN" altLang="en-US" smtClean="0"/>
              <a:pPr/>
              <a:t>2018/4/12</a:t>
            </a:fld>
            <a:endParaRPr lang="zh-CN" altLang="en-US"/>
          </a:p>
        </p:txBody>
      </p:sp>
      <p:sp>
        <p:nvSpPr>
          <p:cNvPr id="18" name="页脚占位符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zh-CN" altLang="en-US"/>
          </a:p>
        </p:txBody>
      </p:sp>
      <p:sp>
        <p:nvSpPr>
          <p:cNvPr id="29" name="灯片编号占位符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86DCC8E0-95F3-45E8-8168-2222BD00B113}"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extLs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129A3B75-10CC-4DE3-ACE3-B2C851449052}" type="datetimeFigureOut">
              <a:rPr lang="zh-CN" altLang="en-US" smtClean="0"/>
              <a:pPr/>
              <a:t>2018/4/12</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86DCC8E0-95F3-45E8-8168-2222BD00B113}"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53200" y="274955"/>
            <a:ext cx="1524000" cy="5851525"/>
          </a:xfrm>
        </p:spPr>
        <p:txBody>
          <a:bodyPr vert="eaVert" anchor="t"/>
          <a:lstStyle>
            <a:extLs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42"/>
            <a:ext cx="6019800" cy="5851525"/>
          </a:xfrm>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a:xfrm>
            <a:off x="4242816" y="6557946"/>
            <a:ext cx="2002464" cy="226902"/>
          </a:xfrm>
        </p:spPr>
        <p:txBody>
          <a:bodyPr/>
          <a:lstStyle>
            <a:extLst/>
          </a:lstStyle>
          <a:p>
            <a:fld id="{129A3B75-10CC-4DE3-ACE3-B2C851449052}" type="datetimeFigureOut">
              <a:rPr lang="zh-CN" altLang="en-US" smtClean="0"/>
              <a:pPr/>
              <a:t>2018/4/12</a:t>
            </a:fld>
            <a:endParaRPr lang="zh-CN" altLang="en-US"/>
          </a:p>
        </p:txBody>
      </p:sp>
      <p:sp>
        <p:nvSpPr>
          <p:cNvPr id="5" name="页脚占位符 4"/>
          <p:cNvSpPr>
            <a:spLocks noGrp="1"/>
          </p:cNvSpPr>
          <p:nvPr>
            <p:ph type="ftr" sz="quarter" idx="11"/>
          </p:nvPr>
        </p:nvSpPr>
        <p:spPr>
          <a:xfrm>
            <a:off x="457200" y="6556248"/>
            <a:ext cx="3657600" cy="228600"/>
          </a:xfrm>
        </p:spPr>
        <p:txBody>
          <a:bodyPr/>
          <a:lstStyle>
            <a:extLst/>
          </a:lstStyle>
          <a:p>
            <a:endParaRPr lang="zh-CN" altLang="en-US"/>
          </a:p>
        </p:txBody>
      </p:sp>
      <p:sp>
        <p:nvSpPr>
          <p:cNvPr id="6" name="灯片编号占位符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86DCC8E0-95F3-45E8-8168-2222BD00B113}"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extLst/>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129A3B75-10CC-4DE3-ACE3-B2C851449052}" type="datetimeFigureOut">
              <a:rPr lang="zh-CN" altLang="en-US" smtClean="0"/>
              <a:pPr/>
              <a:t>2018/4/12</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86DCC8E0-95F3-45E8-8168-2222BD00B113}"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1">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29A3B75-10CC-4DE3-ACE3-B2C851449052}" type="datetimeFigureOut">
              <a:rPr lang="zh-CN" altLang="en-US" smtClean="0"/>
              <a:pPr/>
              <a:t>2018/4/12</a:t>
            </a:fld>
            <a:endParaRPr lang="zh-CN" altLang="en-US"/>
          </a:p>
        </p:txBody>
      </p:sp>
      <p:sp>
        <p:nvSpPr>
          <p:cNvPr id="5" name="页脚占位符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zh-CN" altLang="en-US"/>
          </a:p>
        </p:txBody>
      </p:sp>
      <p:sp>
        <p:nvSpPr>
          <p:cNvPr id="6" name="灯片编号占位符 5"/>
          <p:cNvSpPr>
            <a:spLocks noGrp="1"/>
          </p:cNvSpPr>
          <p:nvPr>
            <p:ph type="sldNum" sz="quarter" idx="12"/>
          </p:nvPr>
        </p:nvSpPr>
        <p:spPr>
          <a:xfrm>
            <a:off x="6733952" y="6555112"/>
            <a:ext cx="588336" cy="228600"/>
          </a:xfrm>
        </p:spPr>
        <p:txBody>
          <a:bodyPr/>
          <a:lstStyle>
            <a:extLst/>
          </a:lstStyle>
          <a:p>
            <a:fld id="{86DCC8E0-95F3-45E8-8168-2222BD00B113}"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320040"/>
            <a:ext cx="7242048" cy="1143000"/>
          </a:xfrm>
        </p:spPr>
        <p:txBody>
          <a:bodyPr/>
          <a:lstStyle>
            <a:extLst/>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extLst/>
          </a:lstStyle>
          <a:p>
            <a:fld id="{129A3B75-10CC-4DE3-ACE3-B2C851449052}" type="datetimeFigureOut">
              <a:rPr lang="zh-CN" altLang="en-US" smtClean="0"/>
              <a:pPr/>
              <a:t>2018/4/12</a:t>
            </a:fld>
            <a:endParaRPr lang="zh-CN" altLang="en-US"/>
          </a:p>
        </p:txBody>
      </p:sp>
      <p:sp>
        <p:nvSpPr>
          <p:cNvPr id="6" name="页脚占位符 5"/>
          <p:cNvSpPr>
            <a:spLocks noGrp="1"/>
          </p:cNvSpPr>
          <p:nvPr>
            <p:ph type="ftr" sz="quarter" idx="11"/>
          </p:nvPr>
        </p:nvSpPr>
        <p:spPr/>
        <p:txBody>
          <a:bodyPr/>
          <a:lstStyle>
            <a:extLst/>
          </a:lstStyle>
          <a:p>
            <a:endParaRPr lang="zh-CN" altLang="en-US"/>
          </a:p>
        </p:txBody>
      </p:sp>
      <p:sp>
        <p:nvSpPr>
          <p:cNvPr id="7" name="灯片编号占位符 6"/>
          <p:cNvSpPr>
            <a:spLocks noGrp="1"/>
          </p:cNvSpPr>
          <p:nvPr>
            <p:ph type="sldNum" sz="quarter" idx="12"/>
          </p:nvPr>
        </p:nvSpPr>
        <p:spPr/>
        <p:txBody>
          <a:bodyPr/>
          <a:lstStyle>
            <a:extLst/>
          </a:lstStyle>
          <a:p>
            <a:fld id="{86DCC8E0-95F3-45E8-8168-2222BD00B113}"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320040"/>
            <a:ext cx="7242048" cy="1143000"/>
          </a:xfrm>
        </p:spPr>
        <p:txBody>
          <a:bodyPr anchor="b"/>
          <a:lstStyle>
            <a:lvl1pPr>
              <a:defRPr/>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extLst/>
          </a:lstStyle>
          <a:p>
            <a:fld id="{129A3B75-10CC-4DE3-ACE3-B2C851449052}" type="datetimeFigureOut">
              <a:rPr lang="zh-CN" altLang="en-US" smtClean="0"/>
              <a:pPr/>
              <a:t>2018/4/12</a:t>
            </a:fld>
            <a:endParaRPr lang="zh-CN" altLang="en-US"/>
          </a:p>
        </p:txBody>
      </p:sp>
      <p:sp>
        <p:nvSpPr>
          <p:cNvPr id="8" name="页脚占位符 7"/>
          <p:cNvSpPr>
            <a:spLocks noGrp="1"/>
          </p:cNvSpPr>
          <p:nvPr>
            <p:ph type="ftr" sz="quarter" idx="11"/>
          </p:nvPr>
        </p:nvSpPr>
        <p:spPr/>
        <p:txBody>
          <a:bodyPr/>
          <a:lstStyle>
            <a:extLst/>
          </a:lstStyle>
          <a:p>
            <a:endParaRPr lang="zh-CN" altLang="en-US"/>
          </a:p>
        </p:txBody>
      </p:sp>
      <p:sp>
        <p:nvSpPr>
          <p:cNvPr id="9" name="灯片编号占位符 8"/>
          <p:cNvSpPr>
            <a:spLocks noGrp="1"/>
          </p:cNvSpPr>
          <p:nvPr>
            <p:ph type="sldNum" sz="quarter" idx="12"/>
          </p:nvPr>
        </p:nvSpPr>
        <p:spPr/>
        <p:txBody>
          <a:bodyPr/>
          <a:lstStyle>
            <a:extLst/>
          </a:lstStyle>
          <a:p>
            <a:fld id="{86DCC8E0-95F3-45E8-8168-2222BD00B113}"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320040"/>
            <a:ext cx="7242048" cy="1143000"/>
          </a:xfrm>
        </p:spPr>
        <p:txBody>
          <a:bodyPr/>
          <a:lstStyle>
            <a:extLst/>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extLst/>
          </a:lstStyle>
          <a:p>
            <a:fld id="{129A3B75-10CC-4DE3-ACE3-B2C851449052}" type="datetimeFigureOut">
              <a:rPr lang="zh-CN" altLang="en-US" smtClean="0"/>
              <a:pPr/>
              <a:t>2018/4/12</a:t>
            </a:fld>
            <a:endParaRPr lang="zh-CN" altLang="en-US"/>
          </a:p>
        </p:txBody>
      </p:sp>
      <p:sp>
        <p:nvSpPr>
          <p:cNvPr id="4" name="页脚占位符 3"/>
          <p:cNvSpPr>
            <a:spLocks noGrp="1"/>
          </p:cNvSpPr>
          <p:nvPr>
            <p:ph type="ftr" sz="quarter" idx="11"/>
          </p:nvPr>
        </p:nvSpPr>
        <p:spPr/>
        <p:txBody>
          <a:bodyPr/>
          <a:lstStyle>
            <a:extLst/>
          </a:lstStyle>
          <a:p>
            <a:endParaRPr lang="zh-CN" altLang="en-US"/>
          </a:p>
        </p:txBody>
      </p:sp>
      <p:sp>
        <p:nvSpPr>
          <p:cNvPr id="5" name="灯片编号占位符 4"/>
          <p:cNvSpPr>
            <a:spLocks noGrp="1"/>
          </p:cNvSpPr>
          <p:nvPr>
            <p:ph type="sldNum" sz="quarter" idx="12"/>
          </p:nvPr>
        </p:nvSpPr>
        <p:spPr/>
        <p:txBody>
          <a:bodyPr/>
          <a:lstStyle>
            <a:extLst/>
          </a:lstStyle>
          <a:p>
            <a:fld id="{86DCC8E0-95F3-45E8-8168-2222BD00B113}"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solidFill>
                  <a:schemeClr val="tx2"/>
                </a:solidFill>
              </a:defRPr>
            </a:lvl1pPr>
            <a:extLst/>
          </a:lstStyle>
          <a:p>
            <a:fld id="{129A3B75-10CC-4DE3-ACE3-B2C851449052}" type="datetimeFigureOut">
              <a:rPr lang="zh-CN" altLang="en-US" smtClean="0"/>
              <a:pPr/>
              <a:t>2018/4/12</a:t>
            </a:fld>
            <a:endParaRPr lang="zh-CN" altLang="en-US"/>
          </a:p>
        </p:txBody>
      </p:sp>
      <p:sp>
        <p:nvSpPr>
          <p:cNvPr id="3" name="页脚占位符 2"/>
          <p:cNvSpPr>
            <a:spLocks noGrp="1"/>
          </p:cNvSpPr>
          <p:nvPr>
            <p:ph type="ftr" sz="quarter" idx="11"/>
          </p:nvPr>
        </p:nvSpPr>
        <p:spPr/>
        <p:txBody>
          <a:bodyPr/>
          <a:lstStyle>
            <a:lvl1pPr>
              <a:defRPr>
                <a:solidFill>
                  <a:schemeClr val="tx2"/>
                </a:solidFill>
              </a:defRPr>
            </a:lvl1pPr>
            <a:extLst/>
          </a:lstStyle>
          <a:p>
            <a:endParaRPr lang="zh-CN" altLang="en-US"/>
          </a:p>
        </p:txBody>
      </p:sp>
      <p:sp>
        <p:nvSpPr>
          <p:cNvPr id="4" name="灯片编号占位符 3"/>
          <p:cNvSpPr>
            <a:spLocks noGrp="1"/>
          </p:cNvSpPr>
          <p:nvPr>
            <p:ph type="sldNum" sz="quarter" idx="12"/>
          </p:nvPr>
        </p:nvSpPr>
        <p:spPr/>
        <p:txBody>
          <a:bodyPr/>
          <a:lstStyle>
            <a:extLst/>
          </a:lstStyle>
          <a:p>
            <a:fld id="{86DCC8E0-95F3-45E8-8168-2222BD00B113}"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extLst/>
          </a:lstStyle>
          <a:p>
            <a:fld id="{129A3B75-10CC-4DE3-ACE3-B2C851449052}" type="datetimeFigureOut">
              <a:rPr lang="zh-CN" altLang="en-US" smtClean="0"/>
              <a:pPr/>
              <a:t>2018/4/12</a:t>
            </a:fld>
            <a:endParaRPr lang="zh-CN" altLang="en-US"/>
          </a:p>
        </p:txBody>
      </p:sp>
      <p:sp>
        <p:nvSpPr>
          <p:cNvPr id="6" name="页脚占位符 5"/>
          <p:cNvSpPr>
            <a:spLocks noGrp="1"/>
          </p:cNvSpPr>
          <p:nvPr>
            <p:ph type="ftr" sz="quarter" idx="11"/>
          </p:nvPr>
        </p:nvSpPr>
        <p:spPr/>
        <p:txBody>
          <a:bodyPr/>
          <a:lstStyle>
            <a:extLst/>
          </a:lstStyle>
          <a:p>
            <a:endParaRPr lang="zh-CN" altLang="en-US"/>
          </a:p>
        </p:txBody>
      </p:sp>
      <p:sp>
        <p:nvSpPr>
          <p:cNvPr id="7" name="灯片编号占位符 6"/>
          <p:cNvSpPr>
            <a:spLocks noGrp="1"/>
          </p:cNvSpPr>
          <p:nvPr>
            <p:ph type="sldNum" sz="quarter" idx="12"/>
          </p:nvPr>
        </p:nvSpPr>
        <p:spPr/>
        <p:txBody>
          <a:bodyPr/>
          <a:lstStyle>
            <a:extLst/>
          </a:lstStyle>
          <a:p>
            <a:fld id="{86DCC8E0-95F3-45E8-8168-2222BD00B113}"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bg>
      <p:bgRef idx="1002">
        <a:schemeClr val="bg2"/>
      </p:bgRef>
    </p:bg>
    <p:spTree>
      <p:nvGrpSpPr>
        <p:cNvPr id="1" name=""/>
        <p:cNvGrpSpPr/>
        <p:nvPr/>
      </p:nvGrpSpPr>
      <p:grpSpPr>
        <a:xfrm>
          <a:off x="0" y="0"/>
          <a:ext cx="0" cy="0"/>
          <a:chOff x="0" y="0"/>
          <a:chExt cx="0" cy="0"/>
        </a:xfrm>
      </p:grpSpPr>
      <p:sp>
        <p:nvSpPr>
          <p:cNvPr id="8" name="矩形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矩形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标题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zh-CN" altLang="en-US" smtClean="0"/>
              <a:t>单击此处编辑母版标题样式</a:t>
            </a:r>
            <a:endParaRPr kumimoji="0" lang="en-US" dirty="0"/>
          </a:p>
        </p:txBody>
      </p:sp>
      <p:sp>
        <p:nvSpPr>
          <p:cNvPr id="4" name="文本占位符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zh-CN" altLang="en-US" smtClean="0"/>
              <a:t>单击此处编辑母版文本样式</a:t>
            </a:r>
          </a:p>
        </p:txBody>
      </p:sp>
      <p:sp>
        <p:nvSpPr>
          <p:cNvPr id="5" name="日期占位符 4"/>
          <p:cNvSpPr>
            <a:spLocks noGrp="1"/>
          </p:cNvSpPr>
          <p:nvPr>
            <p:ph type="dt" sz="half" idx="10"/>
          </p:nvPr>
        </p:nvSpPr>
        <p:spPr/>
        <p:txBody>
          <a:bodyPr/>
          <a:lstStyle>
            <a:extLst/>
          </a:lstStyle>
          <a:p>
            <a:fld id="{129A3B75-10CC-4DE3-ACE3-B2C851449052}" type="datetimeFigureOut">
              <a:rPr lang="zh-CN" altLang="en-US" smtClean="0"/>
              <a:pPr/>
              <a:t>2018/4/12</a:t>
            </a:fld>
            <a:endParaRPr lang="zh-CN" altLang="en-US"/>
          </a:p>
        </p:txBody>
      </p:sp>
      <p:sp>
        <p:nvSpPr>
          <p:cNvPr id="6" name="页脚占位符 5"/>
          <p:cNvSpPr>
            <a:spLocks noGrp="1"/>
          </p:cNvSpPr>
          <p:nvPr>
            <p:ph type="ftr" sz="quarter" idx="11"/>
          </p:nvPr>
        </p:nvSpPr>
        <p:spPr/>
        <p:txBody>
          <a:bodyPr/>
          <a:lstStyle>
            <a:extLst/>
          </a:lstStyle>
          <a:p>
            <a:endParaRPr lang="zh-CN" altLang="en-US"/>
          </a:p>
        </p:txBody>
      </p:sp>
      <p:sp>
        <p:nvSpPr>
          <p:cNvPr id="7" name="灯片编号占位符 6"/>
          <p:cNvSpPr>
            <a:spLocks noGrp="1"/>
          </p:cNvSpPr>
          <p:nvPr>
            <p:ph type="sldNum" sz="quarter" idx="12"/>
          </p:nvPr>
        </p:nvSpPr>
        <p:spPr/>
        <p:txBody>
          <a:bodyPr/>
          <a:lstStyle>
            <a:extLst/>
          </a:lstStyle>
          <a:p>
            <a:fld id="{86DCC8E0-95F3-45E8-8168-2222BD00B113}" type="slidenum">
              <a:rPr lang="zh-CN" altLang="en-US" smtClean="0"/>
              <a:pPr/>
              <a:t>‹#›</a:t>
            </a:fld>
            <a:endParaRPr lang="zh-CN" altLang="en-US"/>
          </a:p>
        </p:txBody>
      </p:sp>
      <p:sp>
        <p:nvSpPr>
          <p:cNvPr id="10" name="图片占位符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zh-CN" altLang="en-US" smtClean="0"/>
              <a:t>单击图标添加图片</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标题占位符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zh-CN" altLang="en-US" smtClean="0"/>
              <a:t>单击此处编辑母版标题样式</a:t>
            </a:r>
            <a:endParaRPr kumimoji="0" lang="en-US"/>
          </a:p>
        </p:txBody>
      </p:sp>
      <p:sp>
        <p:nvSpPr>
          <p:cNvPr id="31" name="文本占位符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27" name="日期占位符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29A3B75-10CC-4DE3-ACE3-B2C851449052}" type="datetimeFigureOut">
              <a:rPr lang="zh-CN" altLang="en-US" smtClean="0"/>
              <a:pPr/>
              <a:t>2018/4/12</a:t>
            </a:fld>
            <a:endParaRPr lang="zh-CN" altLang="en-US"/>
          </a:p>
        </p:txBody>
      </p:sp>
      <p:sp>
        <p:nvSpPr>
          <p:cNvPr id="4" name="页脚占位符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zh-CN" altLang="en-US"/>
          </a:p>
        </p:txBody>
      </p:sp>
      <p:sp>
        <p:nvSpPr>
          <p:cNvPr id="16" name="灯片编号占位符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86DCC8E0-95F3-45E8-8168-2222BD00B113}"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fr.wikipedia.org/wiki/Pl%C3%A9iade_(XVIe_si%C3%A8cle)"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iqiyi.com/yinyue/20130428/e0671cfce40c7749.html" TargetMode="External"/><Relationship Id="rId2" Type="http://schemas.openxmlformats.org/officeDocument/2006/relationships/hyperlink" Target="http://fr.hujiang.com/new/p408952/"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357422" y="1000108"/>
            <a:ext cx="6477000" cy="1819292"/>
          </a:xfrm>
        </p:spPr>
        <p:txBody>
          <a:bodyPr>
            <a:normAutofit/>
          </a:bodyPr>
          <a:lstStyle/>
          <a:p>
            <a:r>
              <a:rPr lang="en-US" altLang="zh-CN" dirty="0" smtClean="0"/>
              <a:t>U</a:t>
            </a:r>
            <a:r>
              <a:rPr lang="fr-FR" altLang="zh-CN" dirty="0" smtClean="0"/>
              <a:t>nité 2 </a:t>
            </a:r>
            <a:br>
              <a:rPr lang="fr-FR" altLang="zh-CN" dirty="0" smtClean="0"/>
            </a:br>
            <a:r>
              <a:rPr lang="fr-FR" altLang="zh-CN" dirty="0" smtClean="0"/>
              <a:t>  </a:t>
            </a:r>
            <a:r>
              <a:rPr lang="fr-FR" dirty="0" smtClean="0"/>
              <a:t>Joachim </a:t>
            </a:r>
            <a:r>
              <a:rPr lang="en-US" altLang="zh-CN" dirty="0" smtClean="0"/>
              <a:t>Du Bellay</a:t>
            </a:r>
            <a:endParaRPr lang="zh-CN" altLang="en-US" dirty="0"/>
          </a:p>
        </p:txBody>
      </p:sp>
      <p:sp>
        <p:nvSpPr>
          <p:cNvPr id="3" name="副标题 2"/>
          <p:cNvSpPr>
            <a:spLocks noGrp="1"/>
          </p:cNvSpPr>
          <p:nvPr>
            <p:ph type="subTitle" idx="1"/>
          </p:nvPr>
        </p:nvSpPr>
        <p:spPr>
          <a:xfrm>
            <a:off x="6643702" y="6051493"/>
            <a:ext cx="2500298" cy="806507"/>
          </a:xfrm>
        </p:spPr>
        <p:txBody>
          <a:bodyPr>
            <a:normAutofit fontScale="70000" lnSpcReduction="20000"/>
          </a:bodyPr>
          <a:lstStyle/>
          <a:p>
            <a:pPr algn="r"/>
            <a:r>
              <a:rPr lang="fr-FR" b="1" dirty="0" smtClean="0"/>
              <a:t>Département de Français</a:t>
            </a:r>
            <a:endParaRPr lang="zh-CN" altLang="en-US" dirty="0" smtClean="0"/>
          </a:p>
          <a:p>
            <a:pPr algn="r"/>
            <a:r>
              <a:rPr lang="fr-FR" b="1" dirty="0" smtClean="0"/>
              <a:t>Université Sun Yat-sen</a:t>
            </a:r>
            <a:endParaRPr lang="zh-CN" altLang="en-US" dirty="0" smtClean="0"/>
          </a:p>
          <a:p>
            <a:pPr algn="r"/>
            <a:r>
              <a:rPr lang="zh-CN" altLang="en-US" b="1" dirty="0" smtClean="0"/>
              <a:t>中山大学法语系</a:t>
            </a:r>
            <a:endParaRPr lang="zh-CN"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fr-FR" altLang="zh-CN" dirty="0" smtClean="0"/>
              <a:t>Ulysse et l’Odyssée de Homère</a:t>
            </a:r>
            <a:endParaRPr lang="zh-CN" altLang="en-US" dirty="0"/>
          </a:p>
        </p:txBody>
      </p:sp>
      <p:sp>
        <p:nvSpPr>
          <p:cNvPr id="3" name="内容占位符 2"/>
          <p:cNvSpPr>
            <a:spLocks noGrp="1"/>
          </p:cNvSpPr>
          <p:nvPr>
            <p:ph idx="1"/>
          </p:nvPr>
        </p:nvSpPr>
        <p:spPr>
          <a:xfrm>
            <a:off x="612648" y="1600200"/>
            <a:ext cx="4173666" cy="4829196"/>
          </a:xfrm>
        </p:spPr>
        <p:txBody>
          <a:bodyPr>
            <a:normAutofit fontScale="92500"/>
          </a:bodyPr>
          <a:lstStyle/>
          <a:p>
            <a:r>
              <a:rPr lang="fr-FR" b="1" dirty="0" smtClean="0"/>
              <a:t>Homère</a:t>
            </a:r>
            <a:r>
              <a:rPr lang="fr-FR" dirty="0" smtClean="0"/>
              <a:t> ( « otage » ou « celui qui est obligé de suivre ») est réputé avoir été un poète de la fin du </a:t>
            </a:r>
            <a:r>
              <a:rPr lang="fr-FR" cap="small" dirty="0" smtClean="0"/>
              <a:t>viii</a:t>
            </a:r>
            <a:r>
              <a:rPr lang="fr-FR" baseline="30000" dirty="0" smtClean="0"/>
              <a:t>e</a:t>
            </a:r>
            <a:r>
              <a:rPr lang="fr-FR" dirty="0" smtClean="0"/>
              <a:t> siècle av. J.-C.</a:t>
            </a:r>
          </a:p>
          <a:p>
            <a:r>
              <a:rPr lang="fr-FR" dirty="0" smtClean="0"/>
              <a:t>Les deux premières œuvres de la littérature occidentale que sont l’</a:t>
            </a:r>
            <a:r>
              <a:rPr lang="fr-FR" i="1" dirty="0" smtClean="0"/>
              <a:t>Iliade</a:t>
            </a:r>
            <a:r>
              <a:rPr lang="fr-FR" dirty="0" smtClean="0"/>
              <a:t> et l’</a:t>
            </a:r>
            <a:r>
              <a:rPr lang="fr-FR" i="1" dirty="0" smtClean="0"/>
              <a:t>Odyssée</a:t>
            </a:r>
            <a:r>
              <a:rPr lang="fr-FR" dirty="0" smtClean="0"/>
              <a:t> lui sont attribuées.</a:t>
            </a:r>
          </a:p>
          <a:p>
            <a:r>
              <a:rPr lang="fr-FR" altLang="zh-CN" dirty="0" smtClean="0">
                <a:solidFill>
                  <a:srgbClr val="FF0000"/>
                </a:solidFill>
              </a:rPr>
              <a:t>Savez-vous ce que le nom "Odyssée" signifie en grec ?</a:t>
            </a:r>
            <a:endParaRPr lang="zh-CN" altLang="en-US" dirty="0">
              <a:solidFill>
                <a:srgbClr val="FF0000"/>
              </a:solidFill>
            </a:endParaRPr>
          </a:p>
        </p:txBody>
      </p:sp>
      <p:pic>
        <p:nvPicPr>
          <p:cNvPr id="4" name="图片 3" descr="220px-Homeros_MFA_Munich_272.jpg"/>
          <p:cNvPicPr>
            <a:picLocks noChangeAspect="1"/>
          </p:cNvPicPr>
          <p:nvPr/>
        </p:nvPicPr>
        <p:blipFill>
          <a:blip r:embed="rId2"/>
          <a:stretch>
            <a:fillRect/>
          </a:stretch>
        </p:blipFill>
        <p:spPr>
          <a:xfrm>
            <a:off x="5286380" y="1857364"/>
            <a:ext cx="2794000" cy="4165600"/>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fr-FR" altLang="zh-CN" dirty="0" smtClean="0"/>
              <a:t>Ulysse et l’Odyssée</a:t>
            </a:r>
            <a:endParaRPr lang="zh-CN" altLang="en-US" dirty="0"/>
          </a:p>
        </p:txBody>
      </p:sp>
      <p:sp>
        <p:nvSpPr>
          <p:cNvPr id="3" name="内容占位符 2"/>
          <p:cNvSpPr>
            <a:spLocks noGrp="1"/>
          </p:cNvSpPr>
          <p:nvPr>
            <p:ph idx="1"/>
          </p:nvPr>
        </p:nvSpPr>
        <p:spPr/>
        <p:txBody>
          <a:bodyPr>
            <a:normAutofit/>
          </a:bodyPr>
          <a:lstStyle/>
          <a:p>
            <a:r>
              <a:rPr lang="fr-FR" b="1" i="1" dirty="0" smtClean="0"/>
              <a:t>Ulysse</a:t>
            </a:r>
            <a:r>
              <a:rPr lang="fr-FR" dirty="0" smtClean="0"/>
              <a:t> est l'un des héros les plus célèbres de la mythologie grecque. Roi d'</a:t>
            </a:r>
            <a:r>
              <a:rPr lang="fr-FR" u="sng" dirty="0" smtClean="0"/>
              <a:t>Ithaque</a:t>
            </a:r>
            <a:r>
              <a:rPr lang="fr-FR" dirty="0" smtClean="0"/>
              <a:t>, il est marié à </a:t>
            </a:r>
            <a:r>
              <a:rPr lang="fr-FR" u="sng" dirty="0" smtClean="0"/>
              <a:t>Pénélope</a:t>
            </a:r>
            <a:r>
              <a:rPr lang="fr-FR" dirty="0" smtClean="0"/>
              <a:t> dont il a un fils, </a:t>
            </a:r>
            <a:r>
              <a:rPr lang="fr-FR" u="sng" dirty="0" smtClean="0"/>
              <a:t>Télémaque</a:t>
            </a:r>
            <a:r>
              <a:rPr lang="fr-FR" dirty="0" smtClean="0"/>
              <a:t>. Il est renommé pour son « intelligence rusée » qui rend son conseil très apprécié dans </a:t>
            </a:r>
            <a:r>
              <a:rPr lang="fr-FR" u="sng" dirty="0" smtClean="0"/>
              <a:t>la guerre de Troie</a:t>
            </a:r>
            <a:r>
              <a:rPr lang="fr-FR" dirty="0" smtClean="0"/>
              <a:t> à laquelle il participe. C'est encore par cette intelligence qu'il se distingue dans le long voyage qu'il connaît au retour de Troie, chanté par Homère dans son </a:t>
            </a:r>
            <a:r>
              <a:rPr lang="fr-FR" b="1" i="1" dirty="0" smtClean="0"/>
              <a:t>Odyssée</a:t>
            </a:r>
            <a:r>
              <a:rPr lang="fr-FR" dirty="0" smtClean="0"/>
              <a:t>.</a:t>
            </a:r>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428604"/>
            <a:ext cx="7239000" cy="1143000"/>
          </a:xfrm>
        </p:spPr>
        <p:txBody>
          <a:bodyPr>
            <a:noAutofit/>
          </a:bodyPr>
          <a:lstStyle/>
          <a:p>
            <a:r>
              <a:rPr lang="fr-FR" sz="2800" b="0" dirty="0" smtClean="0"/>
              <a:t>« odyssée »: un nom commun désignant un « récit de voyage mouvementé et rempli d'aventures singulières »</a:t>
            </a:r>
            <a:endParaRPr lang="fr-FR" sz="2800" dirty="0"/>
          </a:p>
        </p:txBody>
      </p:sp>
      <p:sp>
        <p:nvSpPr>
          <p:cNvPr id="3" name="Espace réservé du contenu 2"/>
          <p:cNvSpPr>
            <a:spLocks noGrp="1"/>
          </p:cNvSpPr>
          <p:nvPr>
            <p:ph idx="1"/>
          </p:nvPr>
        </p:nvSpPr>
        <p:spPr>
          <a:xfrm>
            <a:off x="457200" y="1928802"/>
            <a:ext cx="7239000" cy="4526934"/>
          </a:xfrm>
        </p:spPr>
        <p:txBody>
          <a:bodyPr/>
          <a:lstStyle/>
          <a:p>
            <a:pPr>
              <a:buNone/>
            </a:pPr>
            <a:endParaRPr lang="fr-FR" dirty="0"/>
          </a:p>
        </p:txBody>
      </p:sp>
      <p:pic>
        <p:nvPicPr>
          <p:cNvPr id="3074" name="Picture 2" descr="http://religion.mrugala.net/Grece/Odyssee/Cart2.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2140910"/>
            <a:ext cx="6143625" cy="4314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69041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500042"/>
            <a:ext cx="7239000" cy="1571636"/>
          </a:xfrm>
        </p:spPr>
        <p:txBody>
          <a:bodyPr>
            <a:normAutofit/>
          </a:bodyPr>
          <a:lstStyle/>
          <a:p>
            <a:r>
              <a:rPr lang="fr-FR" sz="2800" b="0" dirty="0" smtClean="0"/>
              <a:t>L’</a:t>
            </a:r>
            <a:r>
              <a:rPr lang="fr-FR" sz="2800" b="0" i="1" dirty="0" smtClean="0"/>
              <a:t>Odyssée</a:t>
            </a:r>
            <a:r>
              <a:rPr lang="fr-FR" sz="2800" b="0" dirty="0" smtClean="0"/>
              <a:t> a inspiré un grand nombre d'œuvres littéraires et artistiques au cours des siècles: </a:t>
            </a:r>
            <a:endParaRPr lang="fr-FR" sz="2800" dirty="0"/>
          </a:p>
        </p:txBody>
      </p:sp>
      <p:sp>
        <p:nvSpPr>
          <p:cNvPr id="5" name="Espace réservé du contenu 4"/>
          <p:cNvSpPr>
            <a:spLocks noGrp="1"/>
          </p:cNvSpPr>
          <p:nvPr>
            <p:ph idx="1"/>
          </p:nvPr>
        </p:nvSpPr>
        <p:spPr>
          <a:xfrm>
            <a:off x="457200" y="2500306"/>
            <a:ext cx="7239000" cy="3955430"/>
          </a:xfrm>
        </p:spPr>
        <p:txBody>
          <a:bodyPr/>
          <a:lstStyle/>
          <a:p>
            <a:r>
              <a:rPr lang="fr-FR" b="1" dirty="0"/>
              <a:t>Littérature</a:t>
            </a:r>
          </a:p>
          <a:p>
            <a:r>
              <a:rPr lang="fr-FR" b="1" dirty="0"/>
              <a:t>Musique</a:t>
            </a:r>
          </a:p>
          <a:p>
            <a:r>
              <a:rPr lang="fr-FR" b="1" dirty="0"/>
              <a:t>Danse</a:t>
            </a:r>
          </a:p>
          <a:p>
            <a:r>
              <a:rPr lang="fr-FR" b="1" dirty="0"/>
              <a:t>Cinéma</a:t>
            </a:r>
          </a:p>
          <a:p>
            <a:r>
              <a:rPr lang="fr-FR" b="1" dirty="0"/>
              <a:t>Séries télévisées</a:t>
            </a:r>
          </a:p>
          <a:p>
            <a:endParaRPr lang="fr-FR" dirty="0"/>
          </a:p>
        </p:txBody>
      </p:sp>
    </p:spTree>
    <p:extLst>
      <p:ext uri="{BB962C8B-B14F-4D97-AF65-F5344CB8AC3E}">
        <p14:creationId xmlns:p14="http://schemas.microsoft.com/office/powerpoint/2010/main" val="16843153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fr-FR" dirty="0" smtClean="0"/>
              <a:t>Vocabulaire – la toison</a:t>
            </a:r>
            <a:endParaRPr lang="zh-CN" altLang="en-US" dirty="0"/>
          </a:p>
        </p:txBody>
      </p:sp>
      <p:sp>
        <p:nvSpPr>
          <p:cNvPr id="3" name="内容占位符 2"/>
          <p:cNvSpPr>
            <a:spLocks noGrp="1"/>
          </p:cNvSpPr>
          <p:nvPr>
            <p:ph idx="1"/>
          </p:nvPr>
        </p:nvSpPr>
        <p:spPr>
          <a:xfrm>
            <a:off x="457200" y="1609416"/>
            <a:ext cx="4043362" cy="4846320"/>
          </a:xfrm>
        </p:spPr>
        <p:txBody>
          <a:bodyPr>
            <a:normAutofit fontScale="92500" lnSpcReduction="10000"/>
          </a:bodyPr>
          <a:lstStyle/>
          <a:p>
            <a:r>
              <a:rPr lang="fr-FR" b="1" dirty="0" smtClean="0"/>
              <a:t>La toison</a:t>
            </a:r>
            <a:r>
              <a:rPr lang="fr-FR" dirty="0" smtClean="0"/>
              <a:t> de bélier (dite « toison d’or ») . Dans la mythologie grecque, Phrixos et Hellé s'enfuirent  par ce bélier pour échapper à Colchide, Phrixos immole le bélier à Zeus et fait cadeau de la toison au roi, qui la fait garder par un dragon et des hommes armés. </a:t>
            </a:r>
          </a:p>
          <a:p>
            <a:r>
              <a:rPr lang="fr-FR" dirty="0" smtClean="0"/>
              <a:t>Il s'agit d'un symbole d'immortalité.</a:t>
            </a:r>
            <a:endParaRPr lang="zh-CN" altLang="en-US" dirty="0" smtClean="0"/>
          </a:p>
          <a:p>
            <a:endParaRPr lang="zh-CN" altLang="en-US" dirty="0"/>
          </a:p>
        </p:txBody>
      </p:sp>
      <p:pic>
        <p:nvPicPr>
          <p:cNvPr id="4" name="图片 3" descr="250px-Jason_Pelias_Louvre_K127.jpg"/>
          <p:cNvPicPr>
            <a:picLocks noChangeAspect="1"/>
          </p:cNvPicPr>
          <p:nvPr/>
        </p:nvPicPr>
        <p:blipFill>
          <a:blip r:embed="rId2"/>
          <a:stretch>
            <a:fillRect/>
          </a:stretch>
        </p:blipFill>
        <p:spPr>
          <a:xfrm>
            <a:off x="4857752" y="1643050"/>
            <a:ext cx="2993789" cy="4143404"/>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Vocabulaire – la toison</a:t>
            </a:r>
            <a:endParaRPr lang="fr-FR" dirty="0"/>
          </a:p>
        </p:txBody>
      </p:sp>
      <p:sp>
        <p:nvSpPr>
          <p:cNvPr id="3" name="Espace réservé du contenu 2"/>
          <p:cNvSpPr>
            <a:spLocks noGrp="1"/>
          </p:cNvSpPr>
          <p:nvPr>
            <p:ph idx="1"/>
          </p:nvPr>
        </p:nvSpPr>
        <p:spPr/>
        <p:txBody>
          <a:bodyPr>
            <a:normAutofit/>
          </a:bodyPr>
          <a:lstStyle/>
          <a:p>
            <a:r>
              <a:rPr lang="fr-FR" dirty="0" smtClean="0"/>
              <a:t>Pour reconquérir le royaume de son père usurpé par son demi-frère , </a:t>
            </a:r>
            <a:r>
              <a:rPr lang="fr-FR" b="1" dirty="0" smtClean="0"/>
              <a:t>Jason</a:t>
            </a:r>
            <a:r>
              <a:rPr lang="fr-FR" dirty="0" smtClean="0"/>
              <a:t> doit rapporter à ce dernier la fabuleuse </a:t>
            </a:r>
            <a:r>
              <a:rPr lang="fr-FR" b="1" dirty="0" smtClean="0"/>
              <a:t>Toison d'or</a:t>
            </a:r>
            <a:r>
              <a:rPr lang="fr-FR" dirty="0" smtClean="0"/>
              <a:t> qui se trouve en lointaine Colchide. Il s'embarque à bord d’un navire avec toute une équipe de héros. À la fois aidés et contrariés par des dieux et déesses rivaux, ils vont être confrontés aux éléments déchaînés et à des créatures plus monstrueuses les unes que les autres. Enfin il vaincre les obstacles et rapporter la Toison d'or.</a:t>
            </a:r>
            <a:endParaRPr lang="fr-FR" dirty="0"/>
          </a:p>
        </p:txBody>
      </p:sp>
    </p:spTree>
    <p:extLst>
      <p:ext uri="{BB962C8B-B14F-4D97-AF65-F5344CB8AC3E}">
        <p14:creationId xmlns:p14="http://schemas.microsoft.com/office/powerpoint/2010/main" val="34206368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fr-FR" altLang="zh-CN" dirty="0" smtClean="0"/>
              <a:t>Le voyage de Jason pour retrouver la toison d’or</a:t>
            </a:r>
            <a:endParaRPr lang="zh-CN" altLang="en-US" dirty="0"/>
          </a:p>
        </p:txBody>
      </p:sp>
      <p:pic>
        <p:nvPicPr>
          <p:cNvPr id="4" name="内容占位符 3" descr="2ipiqy.jpg"/>
          <p:cNvPicPr>
            <a:picLocks noGrp="1" noChangeAspect="1"/>
          </p:cNvPicPr>
          <p:nvPr>
            <p:ph idx="1"/>
          </p:nvPr>
        </p:nvPicPr>
        <p:blipFill>
          <a:blip r:embed="rId2"/>
          <a:stretch>
            <a:fillRect/>
          </a:stretch>
        </p:blipFill>
        <p:spPr>
          <a:xfrm>
            <a:off x="928662" y="1714488"/>
            <a:ext cx="6410347" cy="4370203"/>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0"/>
            <a:ext cx="7239000" cy="1143000"/>
          </a:xfrm>
        </p:spPr>
        <p:txBody>
          <a:bodyPr>
            <a:normAutofit/>
          </a:bodyPr>
          <a:lstStyle/>
          <a:p>
            <a:r>
              <a:rPr lang="zh-CN" altLang="en-US" sz="2800" dirty="0" smtClean="0"/>
              <a:t>旅行过的人懂得尤利西斯的幸福</a:t>
            </a:r>
            <a:endParaRPr lang="zh-CN" altLang="en-US" sz="2800" dirty="0"/>
          </a:p>
        </p:txBody>
      </p:sp>
      <p:sp>
        <p:nvSpPr>
          <p:cNvPr id="3" name="内容占位符 2"/>
          <p:cNvSpPr>
            <a:spLocks noGrp="1"/>
          </p:cNvSpPr>
          <p:nvPr>
            <p:ph idx="1"/>
          </p:nvPr>
        </p:nvSpPr>
        <p:spPr>
          <a:xfrm>
            <a:off x="214282" y="1500174"/>
            <a:ext cx="8072494" cy="5357826"/>
          </a:xfrm>
        </p:spPr>
        <p:txBody>
          <a:bodyPr>
            <a:normAutofit/>
          </a:bodyPr>
          <a:lstStyle/>
          <a:p>
            <a:pPr>
              <a:buNone/>
            </a:pPr>
            <a:r>
              <a:rPr lang="zh-CN" altLang="en-US" dirty="0" smtClean="0"/>
              <a:t>旅行过的人懂得尤利西斯的幸福</a:t>
            </a:r>
            <a:endParaRPr lang="en-US" altLang="zh-CN" dirty="0" smtClean="0"/>
          </a:p>
          <a:p>
            <a:pPr>
              <a:buNone/>
            </a:pPr>
            <a:r>
              <a:rPr lang="zh-CN" altLang="en-US" dirty="0" smtClean="0"/>
              <a:t>抢到金羊毛的人也懂得其中的乐趣</a:t>
            </a:r>
            <a:endParaRPr lang="en-US" altLang="zh-CN" dirty="0" smtClean="0"/>
          </a:p>
          <a:p>
            <a:pPr>
              <a:buNone/>
            </a:pPr>
            <a:r>
              <a:rPr lang="zh-CN" altLang="en-US" dirty="0" smtClean="0"/>
              <a:t>然后他回到故乡，满怀知识和经验</a:t>
            </a:r>
            <a:endParaRPr lang="en-US" altLang="zh-CN" dirty="0" smtClean="0"/>
          </a:p>
          <a:p>
            <a:pPr>
              <a:buNone/>
            </a:pPr>
            <a:r>
              <a:rPr lang="zh-CN" altLang="en-US" dirty="0" smtClean="0"/>
              <a:t>和父母一起共享天伦</a:t>
            </a:r>
            <a:endParaRPr lang="en-US" altLang="zh-CN" dirty="0" smtClean="0"/>
          </a:p>
          <a:p>
            <a:pPr>
              <a:buNone/>
            </a:pPr>
            <a:r>
              <a:rPr lang="zh-CN" altLang="en-US" dirty="0" smtClean="0"/>
              <a:t>哎，可是我什么时候才能再见到</a:t>
            </a:r>
            <a:endParaRPr lang="en-US" altLang="zh-CN" dirty="0" smtClean="0"/>
          </a:p>
          <a:p>
            <a:pPr>
              <a:buNone/>
            </a:pPr>
            <a:r>
              <a:rPr lang="zh-CN" altLang="en-US" dirty="0" smtClean="0"/>
              <a:t>我冒着炊烟的小村庄</a:t>
            </a:r>
            <a:endParaRPr lang="en-US" altLang="zh-CN" dirty="0" smtClean="0"/>
          </a:p>
          <a:p>
            <a:pPr>
              <a:buNone/>
            </a:pPr>
            <a:r>
              <a:rPr lang="zh-CN" altLang="en-US" dirty="0" smtClean="0"/>
              <a:t>什么季节才能再见到我家门前的小花园</a:t>
            </a:r>
            <a:endParaRPr lang="en-US" altLang="zh-CN" dirty="0" smtClean="0"/>
          </a:p>
          <a:p>
            <a:pPr>
              <a:buNone/>
            </a:pPr>
            <a:r>
              <a:rPr lang="zh-CN" altLang="en-US" dirty="0" smtClean="0"/>
              <a:t>它对我来说比一个帝国还辽阔</a:t>
            </a:r>
            <a:endParaRPr lang="zh-CN"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20040"/>
            <a:ext cx="7615262" cy="1143000"/>
          </a:xfrm>
        </p:spPr>
        <p:txBody>
          <a:bodyPr>
            <a:noAutofit/>
          </a:bodyPr>
          <a:lstStyle/>
          <a:p>
            <a:r>
              <a:rPr lang="zh-CN" altLang="en-US" sz="2800" dirty="0" smtClean="0"/>
              <a:t>旅行过的人懂得尤利西斯的幸福</a:t>
            </a:r>
            <a:endParaRPr lang="zh-CN" altLang="en-US" sz="2800" dirty="0"/>
          </a:p>
        </p:txBody>
      </p:sp>
      <p:sp>
        <p:nvSpPr>
          <p:cNvPr id="3" name="内容占位符 2"/>
          <p:cNvSpPr>
            <a:spLocks noGrp="1"/>
          </p:cNvSpPr>
          <p:nvPr>
            <p:ph idx="1"/>
          </p:nvPr>
        </p:nvSpPr>
        <p:spPr>
          <a:xfrm>
            <a:off x="457200" y="1609416"/>
            <a:ext cx="7615262" cy="4846320"/>
          </a:xfrm>
        </p:spPr>
        <p:txBody>
          <a:bodyPr>
            <a:normAutofit/>
          </a:bodyPr>
          <a:lstStyle/>
          <a:p>
            <a:pPr>
              <a:buNone/>
            </a:pPr>
            <a:r>
              <a:rPr lang="zh-CN" altLang="en-US" dirty="0" smtClean="0"/>
              <a:t>比起张扬的罗马宫殿</a:t>
            </a:r>
            <a:endParaRPr lang="en-US" altLang="zh-CN" dirty="0" smtClean="0"/>
          </a:p>
          <a:p>
            <a:pPr>
              <a:buNone/>
            </a:pPr>
            <a:r>
              <a:rPr lang="zh-CN" altLang="en-US" dirty="0" smtClean="0"/>
              <a:t>我更喜欢祖先打造的茅屋</a:t>
            </a:r>
            <a:endParaRPr lang="en-US" altLang="zh-CN" dirty="0" smtClean="0"/>
          </a:p>
          <a:p>
            <a:pPr>
              <a:buNone/>
            </a:pPr>
            <a:r>
              <a:rPr lang="zh-CN" altLang="en-US" dirty="0" smtClean="0"/>
              <a:t>更喜欢我家房顶上薄薄的石板，而不是豪华的大理石</a:t>
            </a:r>
            <a:endParaRPr lang="en-US" altLang="zh-CN" dirty="0" smtClean="0"/>
          </a:p>
          <a:p>
            <a:pPr>
              <a:buNone/>
            </a:pPr>
            <a:r>
              <a:rPr lang="zh-CN" altLang="en-US" dirty="0" smtClean="0"/>
              <a:t>更喜欢高卢的卢瓦尔河，而不是拉丁台博河（意大利）</a:t>
            </a:r>
            <a:endParaRPr lang="en-US" altLang="zh-CN" dirty="0" smtClean="0"/>
          </a:p>
          <a:p>
            <a:pPr>
              <a:buNone/>
            </a:pPr>
            <a:r>
              <a:rPr lang="zh-CN" altLang="en-US" dirty="0" smtClean="0"/>
              <a:t>更喜欢我的小丽日村，而不是巴拉丁山丘（罗马市中心）</a:t>
            </a:r>
            <a:endParaRPr lang="en-US" altLang="zh-CN" dirty="0" smtClean="0"/>
          </a:p>
          <a:p>
            <a:pPr>
              <a:buNone/>
            </a:pPr>
            <a:r>
              <a:rPr lang="zh-CN" altLang="en-US" dirty="0" smtClean="0"/>
              <a:t>更喜欢安茹的柔风，而不是海边大风</a:t>
            </a:r>
            <a:endParaRPr lang="zh-CN"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20000"/>
          </a:bodyPr>
          <a:lstStyle/>
          <a:p>
            <a:r>
              <a:rPr lang="fr-FR" dirty="0"/>
              <a:t>Conclusion :</a:t>
            </a:r>
          </a:p>
          <a:p>
            <a:endParaRPr lang="fr-FR" dirty="0"/>
          </a:p>
          <a:p>
            <a:pPr marL="0" indent="0">
              <a:buNone/>
            </a:pPr>
            <a:r>
              <a:rPr lang="fr-FR" dirty="0"/>
              <a:t>Heureux qui, qui comme Ulysse, a fait un beau voyage parle en fait, au delà de la simple expérience autobiographique de Du Bellay, de la vie en général. Pour Du Bellay, la vie est un trajet, un voyage. Il parle de ses sentiments personnels, mais, en même temps, il donne une leçon spirituelle, celle de la vie de l’âme à travers le grand voyage que tous les hommes connaissent. En cela, il est bien un humaniste. C'est le poème le plus célèbre de Du Bellay. Précurseur de la poésie moderne. Poème = étendard revendiquant une révolte contre l'impérialisme Romain.</a:t>
            </a:r>
          </a:p>
        </p:txBody>
      </p:sp>
    </p:spTree>
    <p:extLst>
      <p:ext uri="{BB962C8B-B14F-4D97-AF65-F5344CB8AC3E}">
        <p14:creationId xmlns:p14="http://schemas.microsoft.com/office/powerpoint/2010/main" val="29099702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500042"/>
            <a:ext cx="7239000" cy="1143000"/>
          </a:xfrm>
        </p:spPr>
        <p:txBody>
          <a:bodyPr>
            <a:normAutofit fontScale="90000"/>
          </a:bodyPr>
          <a:lstStyle/>
          <a:p>
            <a:r>
              <a:rPr lang="fr-FR" dirty="0" smtClean="0"/>
              <a:t>Je n'escris point d'amour, n'estant point amoureux (extrait)</a:t>
            </a:r>
            <a:endParaRPr lang="zh-CN" altLang="en-US" dirty="0"/>
          </a:p>
        </p:txBody>
      </p:sp>
      <p:sp>
        <p:nvSpPr>
          <p:cNvPr id="3" name="内容占位符 2"/>
          <p:cNvSpPr>
            <a:spLocks noGrp="1"/>
          </p:cNvSpPr>
          <p:nvPr>
            <p:ph idx="1"/>
          </p:nvPr>
        </p:nvSpPr>
        <p:spPr>
          <a:xfrm>
            <a:off x="500034" y="1857364"/>
            <a:ext cx="3959352" cy="4495800"/>
          </a:xfrm>
        </p:spPr>
        <p:txBody>
          <a:bodyPr>
            <a:normAutofit lnSpcReduction="10000"/>
          </a:bodyPr>
          <a:lstStyle/>
          <a:p>
            <a:pPr>
              <a:buNone/>
            </a:pPr>
            <a:r>
              <a:rPr lang="fr-FR" dirty="0" smtClean="0"/>
              <a:t>Je n'escris point d'amour, n'estant point amoureux,</a:t>
            </a:r>
          </a:p>
          <a:p>
            <a:pPr>
              <a:buNone/>
            </a:pPr>
            <a:r>
              <a:rPr lang="fr-FR" dirty="0" smtClean="0"/>
              <a:t>Je n'escris de beauté, n'ayant belle maistresse,</a:t>
            </a:r>
          </a:p>
          <a:p>
            <a:pPr>
              <a:buNone/>
            </a:pPr>
            <a:r>
              <a:rPr lang="fr-FR" dirty="0" smtClean="0"/>
              <a:t>Je n'escris de douceur, n'esprouvant que rudesse,</a:t>
            </a:r>
          </a:p>
          <a:p>
            <a:pPr>
              <a:buNone/>
            </a:pPr>
            <a:r>
              <a:rPr lang="fr-FR" dirty="0" smtClean="0"/>
              <a:t>Je n'escris de plaisir, me trouvant douloureux ;</a:t>
            </a:r>
            <a:endParaRPr lang="zh-CN" altLang="en-US" dirty="0"/>
          </a:p>
        </p:txBody>
      </p:sp>
      <p:sp>
        <p:nvSpPr>
          <p:cNvPr id="4" name="内容占位符 2"/>
          <p:cNvSpPr txBox="1">
            <a:spLocks/>
          </p:cNvSpPr>
          <p:nvPr/>
        </p:nvSpPr>
        <p:spPr>
          <a:xfrm>
            <a:off x="4643438" y="1857364"/>
            <a:ext cx="3959352" cy="4495800"/>
          </a:xfrm>
          <a:prstGeom prst="rect">
            <a:avLst/>
          </a:prstGeom>
        </p:spPr>
        <p:txBody>
          <a:bodyPr vert="horz">
            <a:normAutofit lnSpcReduction="10000"/>
          </a:bodyPr>
          <a:lstStyle/>
          <a:p>
            <a:pPr marL="320040" lvl="0" indent="-320040">
              <a:spcBef>
                <a:spcPts val="700"/>
              </a:spcBef>
              <a:buClr>
                <a:schemeClr val="accent2"/>
              </a:buClr>
              <a:buSzPct val="60000"/>
            </a:pPr>
            <a:r>
              <a:rPr lang="zh-CN" altLang="en-US" sz="3200" dirty="0"/>
              <a:t>因为心中无爱</a:t>
            </a:r>
            <a:r>
              <a:rPr lang="zh-CN" altLang="en-US" sz="3200" dirty="0" smtClean="0"/>
              <a:t>，</a:t>
            </a:r>
            <a:endParaRPr lang="fr-FR" altLang="zh-CN" sz="3200" dirty="0" smtClean="0"/>
          </a:p>
          <a:p>
            <a:pPr marL="320040" lvl="0" indent="-320040">
              <a:spcBef>
                <a:spcPts val="700"/>
              </a:spcBef>
              <a:buClr>
                <a:schemeClr val="accent2"/>
              </a:buClr>
              <a:buSzPct val="60000"/>
            </a:pPr>
            <a:r>
              <a:rPr lang="zh-CN" altLang="en-US" sz="3200" dirty="0" smtClean="0"/>
              <a:t>我不写</a:t>
            </a:r>
            <a:r>
              <a:rPr lang="zh-CN" altLang="en-US" sz="3200" dirty="0"/>
              <a:t>爱情</a:t>
            </a:r>
            <a:r>
              <a:rPr lang="zh-CN" altLang="en-US" sz="3200" dirty="0" smtClean="0"/>
              <a:t>，</a:t>
            </a:r>
            <a:endParaRPr lang="fr-FR" altLang="zh-CN" sz="3200" dirty="0"/>
          </a:p>
          <a:p>
            <a:pPr marL="320040" lvl="0" indent="-320040">
              <a:spcBef>
                <a:spcPts val="700"/>
              </a:spcBef>
              <a:buClr>
                <a:schemeClr val="accent2"/>
              </a:buClr>
              <a:buSzPct val="60000"/>
            </a:pPr>
            <a:r>
              <a:rPr lang="zh-CN" altLang="en-US" sz="3200" dirty="0" smtClean="0"/>
              <a:t>因为</a:t>
            </a:r>
            <a:r>
              <a:rPr lang="zh-CN" altLang="en-US" sz="3200" dirty="0"/>
              <a:t>没有情侣</a:t>
            </a:r>
            <a:r>
              <a:rPr lang="zh-CN" altLang="en-US" sz="3200" dirty="0" smtClean="0"/>
              <a:t>，</a:t>
            </a:r>
            <a:endParaRPr lang="fr-FR" altLang="zh-CN" sz="3200" dirty="0" smtClean="0"/>
          </a:p>
          <a:p>
            <a:pPr marL="320040" lvl="0" indent="-320040">
              <a:spcBef>
                <a:spcPts val="700"/>
              </a:spcBef>
              <a:buClr>
                <a:schemeClr val="accent2"/>
              </a:buClr>
              <a:buSzPct val="60000"/>
            </a:pPr>
            <a:r>
              <a:rPr lang="zh-CN" altLang="en-US" sz="3200" dirty="0" smtClean="0"/>
              <a:t>我</a:t>
            </a:r>
            <a:r>
              <a:rPr lang="zh-CN" altLang="en-US" sz="3200" dirty="0"/>
              <a:t>不写美女</a:t>
            </a:r>
            <a:r>
              <a:rPr lang="zh-CN" altLang="en-US" sz="3200" dirty="0" smtClean="0"/>
              <a:t>，</a:t>
            </a:r>
            <a:endParaRPr lang="fr-FR" altLang="zh-CN" sz="3200" dirty="0"/>
          </a:p>
          <a:p>
            <a:pPr marL="320040" lvl="0" indent="-320040">
              <a:spcBef>
                <a:spcPts val="700"/>
              </a:spcBef>
              <a:buClr>
                <a:schemeClr val="accent2"/>
              </a:buClr>
              <a:buSzPct val="60000"/>
            </a:pPr>
            <a:r>
              <a:rPr lang="zh-CN" altLang="en-US" sz="3200" dirty="0" smtClean="0"/>
              <a:t>因为</a:t>
            </a:r>
            <a:r>
              <a:rPr lang="zh-CN" altLang="en-US" sz="3200" dirty="0"/>
              <a:t>唯有苦辛</a:t>
            </a:r>
            <a:r>
              <a:rPr lang="zh-CN" altLang="en-US" sz="3200" dirty="0" smtClean="0"/>
              <a:t>，</a:t>
            </a:r>
            <a:endParaRPr lang="fr-FR" altLang="zh-CN" sz="3200" dirty="0" smtClean="0"/>
          </a:p>
          <a:p>
            <a:pPr marL="320040" lvl="0" indent="-320040">
              <a:spcBef>
                <a:spcPts val="700"/>
              </a:spcBef>
              <a:buClr>
                <a:schemeClr val="accent2"/>
              </a:buClr>
              <a:buSzPct val="60000"/>
            </a:pPr>
            <a:r>
              <a:rPr lang="zh-CN" altLang="en-US" sz="3200" dirty="0" smtClean="0"/>
              <a:t>我</a:t>
            </a:r>
            <a:r>
              <a:rPr lang="zh-CN" altLang="en-US" sz="3200" dirty="0"/>
              <a:t>不写甜蜜</a:t>
            </a:r>
            <a:r>
              <a:rPr lang="zh-CN" altLang="en-US" sz="3200" dirty="0" smtClean="0"/>
              <a:t>，</a:t>
            </a:r>
            <a:endParaRPr lang="fr-FR" altLang="zh-CN" sz="3200" dirty="0"/>
          </a:p>
          <a:p>
            <a:pPr marL="320040" lvl="0" indent="-320040">
              <a:spcBef>
                <a:spcPts val="700"/>
              </a:spcBef>
              <a:buClr>
                <a:schemeClr val="accent2"/>
              </a:buClr>
              <a:buSzPct val="60000"/>
            </a:pPr>
            <a:r>
              <a:rPr lang="zh-CN" altLang="en-US" sz="3200" dirty="0" smtClean="0"/>
              <a:t>因为</a:t>
            </a:r>
            <a:r>
              <a:rPr lang="zh-CN" altLang="en-US" sz="3200" dirty="0"/>
              <a:t>心中</a:t>
            </a:r>
            <a:r>
              <a:rPr lang="zh-CN" altLang="en-US" sz="3200" dirty="0" smtClean="0"/>
              <a:t>痛苦，</a:t>
            </a:r>
            <a:endParaRPr lang="en-US" altLang="zh-CN" sz="3200" dirty="0" smtClean="0"/>
          </a:p>
          <a:p>
            <a:pPr marL="320040" lvl="0" indent="-320040">
              <a:spcBef>
                <a:spcPts val="700"/>
              </a:spcBef>
              <a:buClr>
                <a:schemeClr val="accent2"/>
              </a:buClr>
              <a:buSzPct val="60000"/>
            </a:pPr>
            <a:r>
              <a:rPr lang="zh-CN" altLang="en-US" sz="3200" dirty="0" smtClean="0"/>
              <a:t>我</a:t>
            </a:r>
            <a:r>
              <a:rPr lang="zh-CN" altLang="en-US" sz="3200" dirty="0"/>
              <a:t>不写</a:t>
            </a:r>
            <a:r>
              <a:rPr lang="zh-CN" altLang="en-US" sz="3200" dirty="0" smtClean="0"/>
              <a:t>欢欣</a:t>
            </a:r>
            <a:r>
              <a:rPr kumimoji="0" lang="fr-FR" sz="2900" b="0" i="0" u="none" strike="noStrike" kern="1200" cap="none" spc="0" normalizeH="0" baseline="0" noProof="0" dirty="0" smtClean="0">
                <a:ln>
                  <a:noFill/>
                </a:ln>
                <a:solidFill>
                  <a:schemeClr val="tx1"/>
                </a:solidFill>
                <a:effectLst/>
                <a:uLnTx/>
                <a:uFillTx/>
                <a:latin typeface="+mn-lt"/>
                <a:ea typeface="+mn-ea"/>
                <a:cs typeface="+mn-cs"/>
              </a:rPr>
              <a:t>;</a:t>
            </a:r>
            <a:endParaRPr kumimoji="0" lang="zh-CN" altLang="en-US" sz="29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fr-FR" altLang="zh-CN" dirty="0" smtClean="0"/>
              <a:t>Une étude comparée</a:t>
            </a:r>
            <a:endParaRPr lang="zh-CN" altLang="en-US" dirty="0"/>
          </a:p>
        </p:txBody>
      </p:sp>
      <p:sp>
        <p:nvSpPr>
          <p:cNvPr id="3" name="内容占位符 2"/>
          <p:cNvSpPr>
            <a:spLocks noGrp="1"/>
          </p:cNvSpPr>
          <p:nvPr>
            <p:ph idx="1"/>
          </p:nvPr>
        </p:nvSpPr>
        <p:spPr/>
        <p:txBody>
          <a:bodyPr/>
          <a:lstStyle/>
          <a:p>
            <a:r>
              <a:rPr lang="fr-FR" dirty="0" smtClean="0"/>
              <a:t>Faites une étude comparée </a:t>
            </a:r>
            <a:r>
              <a:rPr lang="en-US" altLang="zh-CN" dirty="0" smtClean="0"/>
              <a:t>de</a:t>
            </a:r>
            <a:r>
              <a:rPr lang="fr-FR" dirty="0" smtClean="0"/>
              <a:t>s poèmes chinois qui expriment le même sentiment et celui de Du Bellay</a:t>
            </a:r>
          </a:p>
          <a:p>
            <a:endParaRPr lang="fr-FR" dirty="0" smtClean="0"/>
          </a:p>
          <a:p>
            <a:r>
              <a:rPr lang="en-US" altLang="zh-CN" dirty="0" smtClean="0"/>
              <a:t>《</a:t>
            </a:r>
            <a:r>
              <a:rPr lang="zh-CN" altLang="en-US" dirty="0" smtClean="0"/>
              <a:t>静夜思</a:t>
            </a:r>
            <a:r>
              <a:rPr lang="en-US" altLang="zh-CN" dirty="0" smtClean="0"/>
              <a:t>》</a:t>
            </a:r>
          </a:p>
          <a:p>
            <a:r>
              <a:rPr lang="en-US" altLang="zh-CN" dirty="0" smtClean="0"/>
              <a:t>《</a:t>
            </a:r>
            <a:r>
              <a:rPr lang="zh-CN" altLang="en-US" dirty="0" smtClean="0"/>
              <a:t>九月九日忆山东兄弟</a:t>
            </a:r>
            <a:r>
              <a:rPr lang="en-US" altLang="zh-CN" dirty="0" smtClean="0"/>
              <a:t>》</a:t>
            </a:r>
          </a:p>
          <a:p>
            <a:r>
              <a:rPr lang="en-US" altLang="zh-CN" dirty="0" smtClean="0"/>
              <a:t>《</a:t>
            </a:r>
            <a:r>
              <a:rPr lang="zh-CN" altLang="en-US" dirty="0" smtClean="0"/>
              <a:t>回乡偶书</a:t>
            </a:r>
            <a:r>
              <a:rPr lang="en-US" altLang="zh-CN" dirty="0" smtClean="0"/>
              <a:t>》</a:t>
            </a:r>
            <a:endParaRPr lang="fr-FR" altLang="zh-CN" dirty="0" smtClean="0"/>
          </a:p>
          <a:p>
            <a:pPr>
              <a:buNone/>
            </a:pPr>
            <a:r>
              <a:rPr lang="fr-FR" altLang="zh-CN" dirty="0" smtClean="0"/>
              <a:t>......</a:t>
            </a:r>
            <a:endParaRPr lang="en-US" altLang="zh-CN"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00034" y="1714488"/>
            <a:ext cx="7572396" cy="4846320"/>
          </a:xfrm>
        </p:spPr>
        <p:txBody>
          <a:bodyPr>
            <a:normAutofit/>
          </a:bodyPr>
          <a:lstStyle/>
          <a:p>
            <a:pPr>
              <a:buNone/>
            </a:pPr>
            <a:r>
              <a:rPr lang="fr-FR" dirty="0" smtClean="0"/>
              <a:t>　　</a:t>
            </a:r>
            <a:r>
              <a:rPr lang="zh-CN" altLang="en-US" b="1" dirty="0" smtClean="0"/>
              <a:t>静夜思</a:t>
            </a:r>
            <a:endParaRPr lang="zh-CN" altLang="en-US" dirty="0" smtClean="0"/>
          </a:p>
          <a:p>
            <a:r>
              <a:rPr lang="zh-CN" altLang="en-US" dirty="0" smtClean="0"/>
              <a:t>床前看月光，疑是地上霜。</a:t>
            </a:r>
          </a:p>
          <a:p>
            <a:r>
              <a:rPr lang="zh-CN" altLang="en-US" dirty="0" smtClean="0"/>
              <a:t>抬头望山月，低头思故乡。</a:t>
            </a:r>
            <a:endParaRPr lang="en-US" altLang="zh-CN" dirty="0" smtClean="0"/>
          </a:p>
          <a:p>
            <a:endParaRPr lang="en-US" altLang="zh-CN" dirty="0" smtClean="0"/>
          </a:p>
          <a:p>
            <a:pPr>
              <a:buNone/>
            </a:pPr>
            <a:r>
              <a:rPr lang="zh-CN" altLang="en-US" b="1" dirty="0" smtClean="0"/>
              <a:t>      九月九日忆山东兄弟</a:t>
            </a:r>
            <a:endParaRPr lang="zh-CN" altLang="en-US" dirty="0" smtClean="0"/>
          </a:p>
          <a:p>
            <a:r>
              <a:rPr lang="zh-CN" altLang="en-US" dirty="0" smtClean="0"/>
              <a:t>独在异乡为异客，每逢佳节倍思亲。</a:t>
            </a:r>
          </a:p>
          <a:p>
            <a:r>
              <a:rPr lang="zh-CN" altLang="en-US" dirty="0" smtClean="0"/>
              <a:t>遥知兄弟登高处，遍插茱萸少一人。</a:t>
            </a:r>
          </a:p>
          <a:p>
            <a:endParaRPr lang="en-US" altLang="zh-CN" dirty="0" smtClean="0"/>
          </a:p>
          <a:p>
            <a:endParaRPr lang="en-US" altLang="zh-CN" dirty="0" smtClean="0"/>
          </a:p>
          <a:p>
            <a:pPr>
              <a:buNone/>
            </a:pPr>
            <a:endParaRPr lang="zh-CN" altLang="en-US" dirty="0" smtClean="0"/>
          </a:p>
          <a:p>
            <a:pPr algn="ctr">
              <a:buNone/>
            </a:pPr>
            <a:endParaRPr lang="fr-FR" dirty="0" smtClean="0"/>
          </a:p>
          <a:p>
            <a:endParaRPr lang="zh-CN"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De la Pléiade à la « Bibliothèque de la Pléiade »</a:t>
            </a:r>
          </a:p>
        </p:txBody>
      </p:sp>
      <p:sp>
        <p:nvSpPr>
          <p:cNvPr id="3" name="Espace réservé du contenu 2"/>
          <p:cNvSpPr>
            <a:spLocks noGrp="1"/>
          </p:cNvSpPr>
          <p:nvPr>
            <p:ph idx="1"/>
          </p:nvPr>
        </p:nvSpPr>
        <p:spPr/>
        <p:txBody>
          <a:bodyPr>
            <a:normAutofit fontScale="92500" lnSpcReduction="10000"/>
          </a:bodyPr>
          <a:lstStyle/>
          <a:p>
            <a:r>
              <a:rPr lang="fr-FR" dirty="0" smtClean="0">
                <a:solidFill>
                  <a:srgbClr val="FF0000"/>
                </a:solidFill>
              </a:rPr>
              <a:t>Pourquoi s’appeler Pléiade?</a:t>
            </a:r>
          </a:p>
          <a:p>
            <a:r>
              <a:rPr lang="fr-FR" sz="2400" dirty="0" smtClean="0"/>
              <a:t>un groupe de sept poètes français du xvi</a:t>
            </a:r>
            <a:r>
              <a:rPr lang="fr-FR" sz="2400" baseline="30000" dirty="0" smtClean="0"/>
              <a:t>e</a:t>
            </a:r>
            <a:r>
              <a:rPr lang="fr-FR" sz="2400" dirty="0" smtClean="0"/>
              <a:t> siècle</a:t>
            </a:r>
          </a:p>
          <a:p>
            <a:r>
              <a:rPr lang="fr-FR" dirty="0" smtClean="0">
                <a:solidFill>
                  <a:srgbClr val="FF0000"/>
                </a:solidFill>
              </a:rPr>
              <a:t>Les objectifs?</a:t>
            </a:r>
          </a:p>
          <a:p>
            <a:r>
              <a:rPr lang="fr-FR" dirty="0" smtClean="0"/>
              <a:t>mener une réflexion sur les moyens d’enrichir la langue et la littérature française, par la fabrication de néologismes, et le rappel de mots disparus, et plus globalement enrichir la culture française par la redécouverte de la culture antique, de ses arts et de son savoir.</a:t>
            </a:r>
          </a:p>
          <a:p>
            <a:r>
              <a:rPr lang="fr-FR" dirty="0" smtClean="0">
                <a:solidFill>
                  <a:srgbClr val="FF0000"/>
                </a:solidFill>
              </a:rPr>
              <a:t>Comment faire?</a:t>
            </a:r>
          </a:p>
          <a:p>
            <a:r>
              <a:rPr lang="fr-FR" dirty="0" smtClean="0"/>
              <a:t>rompre avec la poésie médiévale, et chercher notamment à exercer leur art en français (« la poésie doit parler la langue du poète »</a:t>
            </a:r>
            <a:r>
              <a:rPr lang="fr-FR" baseline="30000" dirty="0" smtClean="0">
                <a:hlinkClick r:id="rId2"/>
              </a:rPr>
              <a:t>4</a:t>
            </a:r>
            <a:r>
              <a:rPr lang="fr-FR" dirty="0" smtClean="0"/>
              <a:t>)</a:t>
            </a:r>
            <a:endParaRPr lang="fr-FR" dirty="0">
              <a:solidFill>
                <a:srgbClr val="FF0000"/>
              </a:solidFill>
            </a:endParaRPr>
          </a:p>
        </p:txBody>
      </p:sp>
    </p:spTree>
    <p:extLst>
      <p:ext uri="{BB962C8B-B14F-4D97-AF65-F5344CB8AC3E}">
        <p14:creationId xmlns:p14="http://schemas.microsoft.com/office/powerpoint/2010/main" val="1158156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fr-FR" b="1" dirty="0" smtClean="0"/>
              <a:t>De la Pléiade à la « Bibliothèque de la Pléiade »</a:t>
            </a:r>
            <a:endParaRPr lang="zh-CN" altLang="en-US" dirty="0"/>
          </a:p>
        </p:txBody>
      </p:sp>
      <p:sp>
        <p:nvSpPr>
          <p:cNvPr id="3" name="内容占位符 2"/>
          <p:cNvSpPr>
            <a:spLocks noGrp="1"/>
          </p:cNvSpPr>
          <p:nvPr>
            <p:ph idx="1"/>
          </p:nvPr>
        </p:nvSpPr>
        <p:spPr/>
        <p:txBody>
          <a:bodyPr/>
          <a:lstStyle/>
          <a:p>
            <a:r>
              <a:rPr lang="fr-FR" dirty="0" smtClean="0"/>
              <a:t>Les auteurs principaux de la Pléiade: </a:t>
            </a:r>
          </a:p>
          <a:p>
            <a:r>
              <a:rPr lang="fr-FR" dirty="0" smtClean="0"/>
              <a:t>Du Bellay</a:t>
            </a:r>
            <a:r>
              <a:rPr lang="zh-CN" altLang="en-US" dirty="0" smtClean="0"/>
              <a:t> 七星诗社重要成员， </a:t>
            </a:r>
            <a:r>
              <a:rPr lang="en-US" altLang="zh-CN" dirty="0" smtClean="0"/>
              <a:t>《</a:t>
            </a:r>
            <a:r>
              <a:rPr lang="zh-CN" altLang="en-US" dirty="0" smtClean="0"/>
              <a:t>保卫与发扬法兰西语言</a:t>
            </a:r>
            <a:r>
              <a:rPr lang="en-US" altLang="zh-CN" dirty="0" smtClean="0"/>
              <a:t>》</a:t>
            </a:r>
            <a:r>
              <a:rPr lang="zh-CN" altLang="en-US" dirty="0" smtClean="0"/>
              <a:t>作者</a:t>
            </a:r>
            <a:endParaRPr lang="fr-FR" dirty="0" smtClean="0"/>
          </a:p>
          <a:p>
            <a:r>
              <a:rPr lang="fr-FR" dirty="0" smtClean="0"/>
              <a:t>Ronsard</a:t>
            </a:r>
            <a:r>
              <a:rPr lang="zh-CN" altLang="en-US" dirty="0" smtClean="0"/>
              <a:t> 第一位近代抒情诗人</a:t>
            </a:r>
            <a:endParaRPr lang="fr-FR" dirty="0" smtClean="0"/>
          </a:p>
          <a:p>
            <a:r>
              <a:rPr lang="fr-FR" dirty="0" smtClean="0"/>
              <a:t>Baïf et Peletier du Mans (Collège de Coqueret)</a:t>
            </a:r>
            <a:r>
              <a:rPr lang="zh-CN" altLang="en-US" dirty="0" smtClean="0"/>
              <a:t>文艺复兴时期诗人，数学家</a:t>
            </a:r>
            <a:endParaRPr lang="fr-FR" dirty="0" smtClean="0"/>
          </a:p>
          <a:p>
            <a:r>
              <a:rPr lang="fr-FR" dirty="0" smtClean="0"/>
              <a:t>Belleau</a:t>
            </a:r>
            <a:r>
              <a:rPr lang="zh-CN" altLang="en-US" dirty="0" smtClean="0"/>
              <a:t> 文艺复兴时期诗人</a:t>
            </a:r>
            <a:endParaRPr lang="fr-FR" dirty="0" smtClean="0"/>
          </a:p>
          <a:p>
            <a:r>
              <a:rPr lang="fr-FR" dirty="0" smtClean="0"/>
              <a:t>Jodelle (Collège de Boncourt)</a:t>
            </a:r>
            <a:r>
              <a:rPr lang="zh-CN" altLang="en-US" dirty="0" smtClean="0"/>
              <a:t>文艺复兴时期戏剧家、诗人，擅长十四行诗</a:t>
            </a:r>
            <a:endParaRPr lang="fr-FR" dirty="0" smtClean="0"/>
          </a:p>
          <a:p>
            <a:r>
              <a:rPr lang="en-US" altLang="zh-CN" dirty="0" err="1" smtClean="0"/>
              <a:t>Tyard</a:t>
            </a:r>
            <a:r>
              <a:rPr lang="zh-CN" altLang="en-US" dirty="0" smtClean="0"/>
              <a:t>文艺复兴时期诗人，神父，哲学家</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fr-FR" b="1" dirty="0" smtClean="0"/>
              <a:t>De la Pléiade à la « Bibliothèque de la Pléiade »</a:t>
            </a:r>
            <a:endParaRPr lang="zh-CN" altLang="en-US" dirty="0"/>
          </a:p>
        </p:txBody>
      </p:sp>
      <p:sp>
        <p:nvSpPr>
          <p:cNvPr id="3" name="内容占位符 2"/>
          <p:cNvSpPr>
            <a:spLocks noGrp="1"/>
          </p:cNvSpPr>
          <p:nvPr>
            <p:ph idx="1"/>
          </p:nvPr>
        </p:nvSpPr>
        <p:spPr/>
        <p:txBody>
          <a:bodyPr>
            <a:normAutofit/>
          </a:bodyPr>
          <a:lstStyle/>
          <a:p>
            <a:r>
              <a:rPr lang="fr-FR" altLang="zh-CN" dirty="0" smtClean="0"/>
              <a:t>Vous connaissez </a:t>
            </a:r>
            <a:r>
              <a:rPr lang="en-US" altLang="zh-CN" dirty="0" err="1" smtClean="0"/>
              <a:t>ces</a:t>
            </a:r>
            <a:r>
              <a:rPr lang="zh-CN" altLang="en-US" dirty="0" smtClean="0"/>
              <a:t> </a:t>
            </a:r>
            <a:r>
              <a:rPr lang="fr-FR" dirty="0" smtClean="0"/>
              <a:t>auteurs de la « Bibliothèque de la Pléiade » : </a:t>
            </a:r>
          </a:p>
          <a:p>
            <a:r>
              <a:rPr lang="fr-FR" dirty="0" smtClean="0"/>
              <a:t>Baudelaire  </a:t>
            </a:r>
            <a:r>
              <a:rPr lang="en-US" altLang="zh-CN" dirty="0" smtClean="0"/>
              <a:t>《</a:t>
            </a:r>
            <a:r>
              <a:rPr lang="zh-CN" altLang="en-US" dirty="0" smtClean="0"/>
              <a:t>恶之花</a:t>
            </a:r>
            <a:r>
              <a:rPr lang="en-US" altLang="zh-CN" dirty="0" smtClean="0"/>
              <a:t>》</a:t>
            </a:r>
            <a:endParaRPr lang="fr-FR" dirty="0" smtClean="0"/>
          </a:p>
          <a:p>
            <a:r>
              <a:rPr lang="fr-FR" dirty="0" smtClean="0"/>
              <a:t>Racine</a:t>
            </a:r>
            <a:r>
              <a:rPr lang="zh-CN" altLang="en-US" dirty="0" smtClean="0"/>
              <a:t> </a:t>
            </a:r>
            <a:r>
              <a:rPr lang="en-US" altLang="zh-CN" dirty="0" smtClean="0"/>
              <a:t>《</a:t>
            </a:r>
            <a:r>
              <a:rPr lang="zh-CN" altLang="en-US" dirty="0" smtClean="0"/>
              <a:t>昂朵马格</a:t>
            </a:r>
            <a:r>
              <a:rPr lang="en-US" altLang="zh-CN" dirty="0" smtClean="0"/>
              <a:t>》</a:t>
            </a:r>
            <a:r>
              <a:rPr lang="zh-CN" altLang="en-US" dirty="0" smtClean="0"/>
              <a:t> </a:t>
            </a:r>
            <a:r>
              <a:rPr lang="en-US" altLang="zh-CN" dirty="0" smtClean="0"/>
              <a:t>《</a:t>
            </a:r>
            <a:r>
              <a:rPr lang="zh-CN" altLang="en-US" dirty="0" smtClean="0"/>
              <a:t>费德尔</a:t>
            </a:r>
            <a:r>
              <a:rPr lang="en-US" altLang="zh-CN" dirty="0" smtClean="0"/>
              <a:t>》</a:t>
            </a:r>
            <a:endParaRPr lang="fr-FR" dirty="0" smtClean="0"/>
          </a:p>
          <a:p>
            <a:r>
              <a:rPr lang="fr-FR" dirty="0" smtClean="0"/>
              <a:t>Voltaire</a:t>
            </a:r>
            <a:r>
              <a:rPr lang="zh-CN" altLang="en-US" dirty="0" smtClean="0"/>
              <a:t> </a:t>
            </a:r>
            <a:r>
              <a:rPr lang="en-US" altLang="zh-CN" dirty="0" smtClean="0"/>
              <a:t>《</a:t>
            </a:r>
            <a:r>
              <a:rPr lang="zh-CN" altLang="en-US" dirty="0" smtClean="0"/>
              <a:t>哲学通信</a:t>
            </a:r>
            <a:r>
              <a:rPr lang="en-US" altLang="zh-CN" dirty="0" smtClean="0"/>
              <a:t>》《</a:t>
            </a:r>
            <a:r>
              <a:rPr lang="zh-CN" altLang="en-US" dirty="0" smtClean="0"/>
              <a:t>中国孤儿</a:t>
            </a:r>
            <a:r>
              <a:rPr lang="en-US" altLang="zh-CN" dirty="0" smtClean="0"/>
              <a:t>》《</a:t>
            </a:r>
            <a:r>
              <a:rPr lang="zh-CN" altLang="en-US" dirty="0" smtClean="0"/>
              <a:t>憨第德</a:t>
            </a:r>
            <a:r>
              <a:rPr lang="en-US" altLang="zh-CN" dirty="0" smtClean="0"/>
              <a:t>》</a:t>
            </a:r>
            <a:endParaRPr lang="fr-FR" dirty="0" smtClean="0"/>
          </a:p>
          <a:p>
            <a:r>
              <a:rPr lang="fr-FR" dirty="0" smtClean="0"/>
              <a:t>Laclos</a:t>
            </a:r>
            <a:r>
              <a:rPr lang="zh-CN" altLang="en-US" dirty="0" smtClean="0"/>
              <a:t> </a:t>
            </a:r>
            <a:r>
              <a:rPr lang="en-US" altLang="zh-CN" dirty="0" smtClean="0"/>
              <a:t>《</a:t>
            </a:r>
            <a:r>
              <a:rPr lang="zh-CN" altLang="en-US" dirty="0" smtClean="0"/>
              <a:t>危险关系</a:t>
            </a:r>
            <a:r>
              <a:rPr lang="en-US" altLang="zh-CN" dirty="0" smtClean="0"/>
              <a:t>》</a:t>
            </a:r>
            <a:endParaRPr lang="fr-FR" dirty="0" smtClean="0"/>
          </a:p>
          <a:p>
            <a:r>
              <a:rPr lang="fr-FR" dirty="0" smtClean="0"/>
              <a:t>Musset</a:t>
            </a:r>
            <a:r>
              <a:rPr lang="zh-CN" altLang="en-US" dirty="0" smtClean="0"/>
              <a:t> </a:t>
            </a:r>
            <a:r>
              <a:rPr lang="en-US" altLang="zh-CN" dirty="0" smtClean="0"/>
              <a:t>《</a:t>
            </a:r>
            <a:r>
              <a:rPr lang="zh-CN" altLang="en-US" dirty="0" smtClean="0"/>
              <a:t>一位世纪儿的忏悔</a:t>
            </a:r>
            <a:r>
              <a:rPr lang="en-US" altLang="zh-CN" dirty="0" smtClean="0"/>
              <a:t>》《</a:t>
            </a:r>
            <a:r>
              <a:rPr lang="zh-CN" altLang="en-US" dirty="0" smtClean="0"/>
              <a:t>四夜</a:t>
            </a:r>
            <a:r>
              <a:rPr lang="en-US" altLang="zh-CN" dirty="0" smtClean="0"/>
              <a:t>》</a:t>
            </a:r>
            <a:endParaRPr lang="fr-FR" dirty="0" smtClean="0"/>
          </a:p>
          <a:p>
            <a:r>
              <a:rPr lang="fr-FR" dirty="0" smtClean="0"/>
              <a:t>Stendhal</a:t>
            </a:r>
            <a:r>
              <a:rPr lang="zh-CN" altLang="en-US" dirty="0" smtClean="0"/>
              <a:t> </a:t>
            </a:r>
            <a:r>
              <a:rPr lang="en-US" altLang="zh-CN" dirty="0" smtClean="0"/>
              <a:t>《</a:t>
            </a:r>
            <a:r>
              <a:rPr lang="zh-CN" altLang="en-US" dirty="0" smtClean="0"/>
              <a:t>红与黑</a:t>
            </a:r>
            <a:r>
              <a:rPr lang="en-US" altLang="zh-CN" dirty="0" smtClean="0"/>
              <a:t>》《</a:t>
            </a:r>
            <a:r>
              <a:rPr lang="zh-CN" altLang="en-US" dirty="0" smtClean="0"/>
              <a:t>巴马修道院</a:t>
            </a:r>
            <a:r>
              <a:rPr lang="en-US" altLang="zh-CN" dirty="0" smtClean="0"/>
              <a:t>》</a:t>
            </a:r>
            <a:endParaRPr lang="fr-FR" dirty="0" smtClean="0"/>
          </a:p>
          <a:p>
            <a:r>
              <a:rPr lang="fr-FR" altLang="zh-CN" dirty="0" smtClean="0"/>
              <a:t>...</a:t>
            </a:r>
            <a:endParaRPr lang="zh-CN" alt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0034" y="428604"/>
            <a:ext cx="7239000" cy="1143000"/>
          </a:xfrm>
        </p:spPr>
        <p:txBody>
          <a:bodyPr>
            <a:normAutofit fontScale="90000"/>
          </a:bodyPr>
          <a:lstStyle/>
          <a:p>
            <a:r>
              <a:rPr lang="fr-FR" dirty="0" smtClean="0"/>
              <a:t>Je n'escris point d'amour, n'estant point amoureux (extrait)</a:t>
            </a:r>
            <a:endParaRPr lang="zh-CN" altLang="en-US" dirty="0"/>
          </a:p>
        </p:txBody>
      </p:sp>
      <p:sp>
        <p:nvSpPr>
          <p:cNvPr id="3" name="内容占位符 2"/>
          <p:cNvSpPr>
            <a:spLocks noGrp="1"/>
          </p:cNvSpPr>
          <p:nvPr>
            <p:ph idx="1"/>
          </p:nvPr>
        </p:nvSpPr>
        <p:spPr>
          <a:xfrm>
            <a:off x="612648" y="1600200"/>
            <a:ext cx="4102228" cy="5257800"/>
          </a:xfrm>
        </p:spPr>
        <p:txBody>
          <a:bodyPr>
            <a:normAutofit fontScale="92500" lnSpcReduction="10000"/>
          </a:bodyPr>
          <a:lstStyle/>
          <a:p>
            <a:pPr>
              <a:buNone/>
            </a:pPr>
            <a:r>
              <a:rPr lang="fr-FR" dirty="0" smtClean="0"/>
              <a:t>Je n'escris de la Court, </a:t>
            </a:r>
          </a:p>
          <a:p>
            <a:pPr>
              <a:buNone/>
            </a:pPr>
            <a:r>
              <a:rPr lang="fr-FR" dirty="0" smtClean="0"/>
              <a:t>    estant loing de mon Prince,</a:t>
            </a:r>
          </a:p>
          <a:p>
            <a:pPr>
              <a:buNone/>
            </a:pPr>
            <a:r>
              <a:rPr lang="fr-FR" dirty="0" smtClean="0"/>
              <a:t>Je n'escris de la France, </a:t>
            </a:r>
          </a:p>
          <a:p>
            <a:pPr>
              <a:buNone/>
            </a:pPr>
            <a:r>
              <a:rPr lang="fr-FR" dirty="0" smtClean="0"/>
              <a:t>    en estrange province,</a:t>
            </a:r>
          </a:p>
          <a:p>
            <a:pPr>
              <a:buNone/>
            </a:pPr>
            <a:r>
              <a:rPr lang="fr-FR" dirty="0" smtClean="0"/>
              <a:t>Je n'escris de l'honneur,</a:t>
            </a:r>
          </a:p>
          <a:p>
            <a:pPr>
              <a:buNone/>
            </a:pPr>
            <a:r>
              <a:rPr lang="fr-FR" dirty="0" smtClean="0"/>
              <a:t>    n'en voyant point icy ;</a:t>
            </a:r>
          </a:p>
          <a:p>
            <a:pPr>
              <a:buNone/>
            </a:pPr>
            <a:r>
              <a:rPr lang="fr-FR" dirty="0" smtClean="0"/>
              <a:t>Je n'escris d'amitié, </a:t>
            </a:r>
          </a:p>
          <a:p>
            <a:pPr>
              <a:buNone/>
            </a:pPr>
            <a:r>
              <a:rPr lang="fr-FR" dirty="0" smtClean="0"/>
              <a:t>    ne trouvant que feintise,</a:t>
            </a:r>
          </a:p>
          <a:p>
            <a:pPr>
              <a:buNone/>
            </a:pPr>
            <a:r>
              <a:rPr lang="fr-FR" dirty="0" smtClean="0"/>
              <a:t>Je n'escris de vertu, </a:t>
            </a:r>
          </a:p>
          <a:p>
            <a:pPr>
              <a:buNone/>
            </a:pPr>
            <a:r>
              <a:rPr lang="fr-FR" dirty="0" smtClean="0"/>
              <a:t>    n'en trouvant point aussi,</a:t>
            </a:r>
          </a:p>
          <a:p>
            <a:pPr>
              <a:buNone/>
            </a:pPr>
            <a:r>
              <a:rPr lang="fr-FR" dirty="0" smtClean="0"/>
              <a:t>Je n'escris de sçavoir, </a:t>
            </a:r>
          </a:p>
          <a:p>
            <a:pPr>
              <a:buNone/>
            </a:pPr>
            <a:r>
              <a:rPr lang="fr-FR" dirty="0" smtClean="0"/>
              <a:t>    entre les gens d'eglise.</a:t>
            </a:r>
            <a:endParaRPr lang="zh-CN" altLang="en-US" dirty="0"/>
          </a:p>
        </p:txBody>
      </p:sp>
      <p:sp>
        <p:nvSpPr>
          <p:cNvPr id="4" name="内容占位符 2"/>
          <p:cNvSpPr txBox="1">
            <a:spLocks/>
          </p:cNvSpPr>
          <p:nvPr/>
        </p:nvSpPr>
        <p:spPr>
          <a:xfrm>
            <a:off x="5041772" y="1785926"/>
            <a:ext cx="4102228" cy="5257800"/>
          </a:xfrm>
          <a:prstGeom prst="rect">
            <a:avLst/>
          </a:prstGeom>
        </p:spPr>
        <p:txBody>
          <a:bodyPr vert="horz">
            <a:normAutofit fontScale="92500" lnSpcReduction="20000"/>
          </a:bodyPr>
          <a:lstStyle/>
          <a:p>
            <a:pPr marL="320040" lvl="0" indent="-320040">
              <a:spcBef>
                <a:spcPts val="700"/>
              </a:spcBef>
              <a:buClr>
                <a:schemeClr val="accent2"/>
              </a:buClr>
              <a:buSzPct val="60000"/>
            </a:pPr>
            <a:r>
              <a:rPr lang="zh-CN" altLang="en-US" sz="2800" dirty="0" smtClean="0"/>
              <a:t>因为远离君王，</a:t>
            </a:r>
            <a:endParaRPr lang="en-US" altLang="zh-CN" sz="2800" dirty="0" smtClean="0"/>
          </a:p>
          <a:p>
            <a:pPr marL="320040" lvl="0" indent="-320040">
              <a:spcBef>
                <a:spcPts val="700"/>
              </a:spcBef>
              <a:buClr>
                <a:schemeClr val="accent2"/>
              </a:buClr>
              <a:buSzPct val="60000"/>
            </a:pPr>
            <a:r>
              <a:rPr lang="zh-CN" altLang="en-US" sz="2800" dirty="0" smtClean="0"/>
              <a:t>我不写宫阁，</a:t>
            </a:r>
            <a:endParaRPr lang="en-US" altLang="zh-CN" sz="2800" dirty="0" smtClean="0"/>
          </a:p>
          <a:p>
            <a:pPr marL="320040" lvl="0" indent="-320040">
              <a:spcBef>
                <a:spcPts val="700"/>
              </a:spcBef>
              <a:buClr>
                <a:schemeClr val="accent2"/>
              </a:buClr>
              <a:buSzPct val="60000"/>
            </a:pPr>
            <a:r>
              <a:rPr lang="zh-CN" altLang="en-US" sz="2800" dirty="0" smtClean="0"/>
              <a:t>因为身在异邦，</a:t>
            </a:r>
            <a:endParaRPr lang="en-US" altLang="zh-CN" sz="2800" dirty="0" smtClean="0"/>
          </a:p>
          <a:p>
            <a:pPr marL="320040" lvl="0" indent="-320040">
              <a:spcBef>
                <a:spcPts val="700"/>
              </a:spcBef>
              <a:buClr>
                <a:schemeClr val="accent2"/>
              </a:buClr>
              <a:buSzPct val="60000"/>
            </a:pPr>
            <a:r>
              <a:rPr lang="zh-CN" altLang="en-US" sz="2800" dirty="0" smtClean="0"/>
              <a:t>我不写法国，</a:t>
            </a:r>
            <a:endParaRPr lang="en-US" altLang="zh-CN" sz="2800" dirty="0" smtClean="0"/>
          </a:p>
          <a:p>
            <a:pPr marL="320040" lvl="0" indent="-320040">
              <a:spcBef>
                <a:spcPts val="700"/>
              </a:spcBef>
              <a:buClr>
                <a:schemeClr val="accent2"/>
              </a:buClr>
              <a:buSzPct val="60000"/>
            </a:pPr>
            <a:r>
              <a:rPr lang="zh-CN" altLang="en-US" sz="2800" dirty="0" smtClean="0"/>
              <a:t>因为鼠辈成群，</a:t>
            </a:r>
            <a:endParaRPr lang="en-US" altLang="zh-CN" sz="2800" dirty="0" smtClean="0"/>
          </a:p>
          <a:p>
            <a:pPr marL="320040" lvl="0" indent="-320040">
              <a:spcBef>
                <a:spcPts val="700"/>
              </a:spcBef>
              <a:buClr>
                <a:schemeClr val="accent2"/>
              </a:buClr>
              <a:buSzPct val="60000"/>
            </a:pPr>
            <a:r>
              <a:rPr lang="zh-CN" altLang="en-US" sz="2800" dirty="0" smtClean="0"/>
              <a:t>我不写正直。</a:t>
            </a:r>
            <a:endParaRPr lang="en-US" altLang="zh-CN" sz="2800" dirty="0" smtClean="0"/>
          </a:p>
          <a:p>
            <a:pPr marL="320040" lvl="0" indent="-320040">
              <a:spcBef>
                <a:spcPts val="700"/>
              </a:spcBef>
              <a:buClr>
                <a:schemeClr val="accent2"/>
              </a:buClr>
              <a:buSzPct val="60000"/>
            </a:pPr>
            <a:r>
              <a:rPr lang="zh-CN" altLang="en-US" sz="2800" dirty="0" smtClean="0"/>
              <a:t>眼前只有虚伪．</a:t>
            </a:r>
            <a:endParaRPr lang="en-US" altLang="zh-CN" sz="2800" dirty="0" smtClean="0"/>
          </a:p>
          <a:p>
            <a:pPr marL="320040" lvl="0" indent="-320040">
              <a:spcBef>
                <a:spcPts val="700"/>
              </a:spcBef>
              <a:buClr>
                <a:schemeClr val="accent2"/>
              </a:buClr>
              <a:buSzPct val="60000"/>
            </a:pPr>
            <a:r>
              <a:rPr lang="zh-CN" altLang="en-US" sz="2800" dirty="0" smtClean="0"/>
              <a:t>我不写友情，</a:t>
            </a:r>
            <a:endParaRPr lang="en-US" altLang="zh-CN" sz="2800" dirty="0" smtClean="0"/>
          </a:p>
          <a:p>
            <a:pPr marL="320040" lvl="0" indent="-320040">
              <a:spcBef>
                <a:spcPts val="700"/>
              </a:spcBef>
              <a:buClr>
                <a:schemeClr val="accent2"/>
              </a:buClr>
              <a:buSzPct val="60000"/>
            </a:pPr>
            <a:r>
              <a:rPr lang="zh-CN" altLang="en-US" sz="2800" dirty="0" smtClean="0"/>
              <a:t>从来不见高洁，</a:t>
            </a:r>
            <a:endParaRPr lang="en-US" altLang="zh-CN" sz="2800" dirty="0" smtClean="0"/>
          </a:p>
          <a:p>
            <a:pPr marL="320040" lvl="0" indent="-320040">
              <a:spcBef>
                <a:spcPts val="700"/>
              </a:spcBef>
              <a:buClr>
                <a:schemeClr val="accent2"/>
              </a:buClr>
              <a:buSzPct val="60000"/>
            </a:pPr>
            <a:r>
              <a:rPr lang="zh-CN" altLang="en-US" sz="2800" dirty="0" smtClean="0"/>
              <a:t>我不写德行，</a:t>
            </a:r>
            <a:endParaRPr lang="en-US" altLang="zh-CN" sz="2800" dirty="0" smtClean="0"/>
          </a:p>
          <a:p>
            <a:pPr marL="320040" lvl="0" indent="-320040">
              <a:spcBef>
                <a:spcPts val="700"/>
              </a:spcBef>
              <a:buClr>
                <a:schemeClr val="accent2"/>
              </a:buClr>
              <a:buSzPct val="60000"/>
            </a:pPr>
            <a:r>
              <a:rPr lang="zh-CN" altLang="en-US" sz="2800" dirty="0" smtClean="0"/>
              <a:t>周围都是教士，</a:t>
            </a:r>
            <a:endParaRPr lang="en-US" altLang="zh-CN" sz="2800" dirty="0" smtClean="0"/>
          </a:p>
          <a:p>
            <a:pPr marL="320040" lvl="0" indent="-320040">
              <a:spcBef>
                <a:spcPts val="700"/>
              </a:spcBef>
              <a:buClr>
                <a:schemeClr val="accent2"/>
              </a:buClr>
              <a:buSzPct val="60000"/>
            </a:pPr>
            <a:r>
              <a:rPr lang="zh-CN" altLang="en-US" sz="2800" dirty="0" smtClean="0"/>
              <a:t>我不写学识。</a:t>
            </a:r>
            <a:endParaRPr kumimoji="0" lang="zh-CN" altLang="en-US" sz="29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2857496"/>
            <a:ext cx="7239000" cy="1143000"/>
          </a:xfrm>
        </p:spPr>
        <p:txBody>
          <a:bodyPr>
            <a:normAutofit fontScale="90000"/>
          </a:bodyPr>
          <a:lstStyle/>
          <a:p>
            <a:r>
              <a:rPr lang="fr-FR" dirty="0" smtClean="0"/>
              <a:t>Le regret? la mÉlancolie?...</a:t>
            </a:r>
            <a:br>
              <a:rPr lang="fr-FR" dirty="0" smtClean="0"/>
            </a:br>
            <a:r>
              <a:rPr lang="fr-FR" dirty="0" smtClean="0"/>
              <a:t/>
            </a:r>
            <a:br>
              <a:rPr lang="fr-FR" dirty="0" smtClean="0"/>
            </a:br>
            <a:r>
              <a:rPr lang="fr-FR" dirty="0" smtClean="0"/>
              <a:t>Un sentiment qui inspirera  au poÊte ses plus belles pages.</a:t>
            </a:r>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fr-FR" dirty="0" smtClean="0"/>
              <a:t>La présentation de Du Bellay</a:t>
            </a:r>
            <a:endParaRPr lang="zh-CN" altLang="en-US" dirty="0"/>
          </a:p>
        </p:txBody>
      </p:sp>
      <p:sp>
        <p:nvSpPr>
          <p:cNvPr id="3" name="内容占位符 2"/>
          <p:cNvSpPr>
            <a:spLocks noGrp="1"/>
          </p:cNvSpPr>
          <p:nvPr>
            <p:ph idx="1"/>
          </p:nvPr>
        </p:nvSpPr>
        <p:spPr>
          <a:xfrm>
            <a:off x="612648" y="1600200"/>
            <a:ext cx="4530856" cy="4829196"/>
          </a:xfrm>
        </p:spPr>
        <p:txBody>
          <a:bodyPr>
            <a:normAutofit fontScale="92500" lnSpcReduction="10000"/>
          </a:bodyPr>
          <a:lstStyle/>
          <a:p>
            <a:r>
              <a:rPr lang="zh-CN" altLang="en-US" dirty="0" smtClean="0"/>
              <a:t>杜</a:t>
            </a:r>
            <a:r>
              <a:rPr lang="en-US" altLang="zh-CN" dirty="0" smtClean="0"/>
              <a:t>·</a:t>
            </a:r>
            <a:r>
              <a:rPr lang="zh-CN" altLang="en-US" dirty="0" smtClean="0"/>
              <a:t>贝莱</a:t>
            </a:r>
            <a:r>
              <a:rPr lang="en-US" altLang="zh-CN" dirty="0" smtClean="0"/>
              <a:t>(Joachim du Bellay) 1522</a:t>
            </a:r>
            <a:r>
              <a:rPr lang="zh-CN" altLang="en-US" dirty="0" smtClean="0"/>
              <a:t>～</a:t>
            </a:r>
            <a:r>
              <a:rPr lang="en-US" altLang="zh-CN" dirty="0" smtClean="0"/>
              <a:t>1560 </a:t>
            </a:r>
            <a:r>
              <a:rPr lang="zh-CN" altLang="en-US" dirty="0" smtClean="0"/>
              <a:t>，七星诗社</a:t>
            </a:r>
            <a:r>
              <a:rPr lang="en-US" altLang="zh-CN" dirty="0" smtClean="0"/>
              <a:t>(</a:t>
            </a:r>
            <a:r>
              <a:rPr lang="fr-FR" dirty="0" smtClean="0"/>
              <a:t>la Pléiade</a:t>
            </a:r>
            <a:r>
              <a:rPr lang="en-US" altLang="zh-CN" dirty="0" smtClean="0"/>
              <a:t>)</a:t>
            </a:r>
            <a:r>
              <a:rPr lang="zh-CN" altLang="en-US" dirty="0" smtClean="0"/>
              <a:t>重要成员。</a:t>
            </a:r>
            <a:endParaRPr lang="en-US" altLang="zh-CN" dirty="0" smtClean="0"/>
          </a:p>
          <a:p>
            <a:r>
              <a:rPr lang="zh-CN" altLang="en-US" dirty="0" smtClean="0"/>
              <a:t>主要诗集</a:t>
            </a:r>
            <a:r>
              <a:rPr lang="en-US" altLang="zh-CN" dirty="0" smtClean="0"/>
              <a:t>:</a:t>
            </a:r>
          </a:p>
          <a:p>
            <a:pPr algn="ctr">
              <a:buNone/>
            </a:pPr>
            <a:r>
              <a:rPr lang="en-US" altLang="zh-CN" dirty="0" smtClean="0"/>
              <a:t>《</a:t>
            </a:r>
            <a:r>
              <a:rPr lang="zh-CN" altLang="en-US" dirty="0" smtClean="0"/>
              <a:t>保卫与发扬法兰西语言</a:t>
            </a:r>
            <a:r>
              <a:rPr lang="en-US" altLang="zh-CN" dirty="0" smtClean="0"/>
              <a:t>》</a:t>
            </a:r>
          </a:p>
          <a:p>
            <a:pPr algn="ctr">
              <a:buNone/>
            </a:pPr>
            <a:r>
              <a:rPr lang="en-US" altLang="zh-CN" dirty="0" smtClean="0"/>
              <a:t> </a:t>
            </a:r>
            <a:r>
              <a:rPr lang="zh-CN" altLang="en-US" dirty="0" smtClean="0"/>
              <a:t>（</a:t>
            </a:r>
            <a:r>
              <a:rPr lang="fr-FR" dirty="0" smtClean="0"/>
              <a:t>Défense et illustration de la langue française,</a:t>
            </a:r>
            <a:r>
              <a:rPr lang="en-US" altLang="zh-CN" dirty="0" smtClean="0"/>
              <a:t>1549</a:t>
            </a:r>
            <a:r>
              <a:rPr lang="zh-CN" altLang="en-US" dirty="0" smtClean="0"/>
              <a:t>）</a:t>
            </a:r>
            <a:endParaRPr lang="en-US" altLang="zh-CN" dirty="0" smtClean="0"/>
          </a:p>
          <a:p>
            <a:pPr algn="ctr">
              <a:buNone/>
            </a:pPr>
            <a:r>
              <a:rPr lang="en-US" altLang="zh-CN" dirty="0" smtClean="0"/>
              <a:t>《</a:t>
            </a:r>
            <a:r>
              <a:rPr lang="zh-CN" altLang="en-US" dirty="0" smtClean="0"/>
              <a:t>橄榄集</a:t>
            </a:r>
            <a:r>
              <a:rPr lang="en-US" altLang="zh-CN" dirty="0" smtClean="0"/>
              <a:t>》</a:t>
            </a:r>
            <a:r>
              <a:rPr lang="zh-CN" altLang="en-US" dirty="0" smtClean="0"/>
              <a:t>（</a:t>
            </a:r>
            <a:r>
              <a:rPr lang="en-US" dirty="0" smtClean="0"/>
              <a:t>L‘Olive,</a:t>
            </a:r>
            <a:r>
              <a:rPr lang="en-US" altLang="zh-CN" dirty="0" smtClean="0"/>
              <a:t>1549</a:t>
            </a:r>
            <a:r>
              <a:rPr lang="zh-CN" altLang="en-US" dirty="0" smtClean="0"/>
              <a:t>）</a:t>
            </a:r>
            <a:endParaRPr lang="en-US" altLang="zh-CN" dirty="0" smtClean="0"/>
          </a:p>
          <a:p>
            <a:pPr algn="ctr">
              <a:buNone/>
            </a:pPr>
            <a:r>
              <a:rPr lang="en-US" altLang="zh-CN" dirty="0" smtClean="0"/>
              <a:t>《</a:t>
            </a:r>
            <a:r>
              <a:rPr lang="zh-CN" altLang="en-US" dirty="0" smtClean="0"/>
              <a:t>罗马怀古</a:t>
            </a:r>
            <a:r>
              <a:rPr lang="en-US" altLang="zh-CN" dirty="0" smtClean="0"/>
              <a:t>》</a:t>
            </a:r>
          </a:p>
          <a:p>
            <a:pPr algn="ctr">
              <a:buNone/>
            </a:pPr>
            <a:r>
              <a:rPr lang="zh-CN" altLang="en-US" dirty="0" smtClean="0"/>
              <a:t>（</a:t>
            </a:r>
            <a:r>
              <a:rPr lang="en-US" dirty="0" smtClean="0"/>
              <a:t>Les </a:t>
            </a:r>
            <a:r>
              <a:rPr lang="en-US" dirty="0" err="1" smtClean="0"/>
              <a:t>Antiquités</a:t>
            </a:r>
            <a:r>
              <a:rPr lang="en-US" dirty="0" smtClean="0"/>
              <a:t> de Rome,</a:t>
            </a:r>
            <a:r>
              <a:rPr lang="en-US" altLang="zh-CN" dirty="0" smtClean="0"/>
              <a:t>1558</a:t>
            </a:r>
            <a:r>
              <a:rPr lang="zh-CN" altLang="en-US" dirty="0" smtClean="0"/>
              <a:t>）</a:t>
            </a:r>
            <a:endParaRPr lang="en-US" altLang="zh-CN" dirty="0" smtClean="0"/>
          </a:p>
          <a:p>
            <a:pPr algn="ctr">
              <a:buNone/>
            </a:pPr>
            <a:r>
              <a:rPr lang="en-US" altLang="zh-CN" dirty="0" smtClean="0"/>
              <a:t>《</a:t>
            </a:r>
            <a:r>
              <a:rPr lang="zh-CN" altLang="en-US" dirty="0" smtClean="0"/>
              <a:t>悔恨集</a:t>
            </a:r>
            <a:r>
              <a:rPr lang="en-US" altLang="zh-CN" dirty="0" smtClean="0"/>
              <a:t>》</a:t>
            </a:r>
          </a:p>
          <a:p>
            <a:pPr algn="ctr">
              <a:buNone/>
            </a:pPr>
            <a:r>
              <a:rPr lang="zh-CN" altLang="en-US" dirty="0" smtClean="0"/>
              <a:t>（</a:t>
            </a:r>
            <a:r>
              <a:rPr lang="en-US" dirty="0" smtClean="0"/>
              <a:t>Les Regrets,</a:t>
            </a:r>
            <a:r>
              <a:rPr lang="en-US" altLang="zh-CN" dirty="0" smtClean="0"/>
              <a:t>1558</a:t>
            </a:r>
            <a:r>
              <a:rPr lang="zh-CN" altLang="en-US" dirty="0" smtClean="0"/>
              <a:t>）</a:t>
            </a:r>
            <a:endParaRPr lang="zh-CN" altLang="en-US" dirty="0"/>
          </a:p>
        </p:txBody>
      </p:sp>
      <p:pic>
        <p:nvPicPr>
          <p:cNvPr id="1026" name="Picture 2" descr="Joachim Du Bellay"/>
          <p:cNvPicPr>
            <a:picLocks noChangeAspect="1" noChangeArrowheads="1"/>
          </p:cNvPicPr>
          <p:nvPr/>
        </p:nvPicPr>
        <p:blipFill>
          <a:blip r:embed="rId2"/>
          <a:srcRect/>
          <a:stretch>
            <a:fillRect/>
          </a:stretch>
        </p:blipFill>
        <p:spPr bwMode="auto">
          <a:xfrm>
            <a:off x="5357818" y="2000240"/>
            <a:ext cx="2648959" cy="3857652"/>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fr-FR" dirty="0" smtClean="0"/>
              <a:t>La présentation de Du Bellay</a:t>
            </a:r>
            <a:endParaRPr lang="zh-CN" altLang="en-US" dirty="0"/>
          </a:p>
        </p:txBody>
      </p:sp>
      <p:sp>
        <p:nvSpPr>
          <p:cNvPr id="3" name="内容占位符 2"/>
          <p:cNvSpPr>
            <a:spLocks noGrp="1"/>
          </p:cNvSpPr>
          <p:nvPr>
            <p:ph idx="1"/>
          </p:nvPr>
        </p:nvSpPr>
        <p:spPr/>
        <p:txBody>
          <a:bodyPr/>
          <a:lstStyle/>
          <a:p>
            <a:r>
              <a:rPr lang="fr-FR" dirty="0" smtClean="0"/>
              <a:t>Lisez rapidement la présentation de Du Bellay, relevez les moments clés de la vie du poète:</a:t>
            </a:r>
          </a:p>
          <a:p>
            <a:r>
              <a:rPr lang="fr-FR" altLang="zh-CN" dirty="0" smtClean="0"/>
              <a:t>1522...</a:t>
            </a:r>
          </a:p>
          <a:p>
            <a:r>
              <a:rPr lang="fr-FR" altLang="zh-CN" dirty="0" smtClean="0"/>
              <a:t>1547...</a:t>
            </a:r>
          </a:p>
          <a:p>
            <a:r>
              <a:rPr lang="fr-FR" altLang="zh-CN" dirty="0" smtClean="0"/>
              <a:t>1549...</a:t>
            </a:r>
          </a:p>
          <a:p>
            <a:r>
              <a:rPr lang="fr-FR" altLang="zh-CN" dirty="0" smtClean="0"/>
              <a:t>1553-1557</a:t>
            </a:r>
          </a:p>
          <a:p>
            <a:r>
              <a:rPr lang="fr-FR" altLang="zh-CN" dirty="0" smtClean="0"/>
              <a:t>1558...</a:t>
            </a:r>
          </a:p>
          <a:p>
            <a:r>
              <a:rPr lang="fr-FR" altLang="zh-CN" dirty="0" smtClean="0"/>
              <a:t>1560...</a:t>
            </a:r>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fr-FR" dirty="0" smtClean="0"/>
              <a:t>La présentation de Du Bellay</a:t>
            </a:r>
            <a:endParaRPr lang="zh-CN" altLang="en-US" dirty="0"/>
          </a:p>
        </p:txBody>
      </p:sp>
      <p:sp>
        <p:nvSpPr>
          <p:cNvPr id="3" name="内容占位符 2"/>
          <p:cNvSpPr>
            <a:spLocks noGrp="1"/>
          </p:cNvSpPr>
          <p:nvPr>
            <p:ph idx="1"/>
          </p:nvPr>
        </p:nvSpPr>
        <p:spPr>
          <a:xfrm>
            <a:off x="457200" y="1609416"/>
            <a:ext cx="7686700" cy="4846320"/>
          </a:xfrm>
        </p:spPr>
        <p:txBody>
          <a:bodyPr/>
          <a:lstStyle/>
          <a:p>
            <a:r>
              <a:rPr lang="fr-FR" altLang="zh-CN" dirty="0" smtClean="0"/>
              <a:t>1522: </a:t>
            </a:r>
            <a:r>
              <a:rPr lang="fr-FR" dirty="0" smtClean="0"/>
              <a:t>naissance au château de La Turmelière</a:t>
            </a:r>
            <a:endParaRPr lang="fr-FR" altLang="zh-CN" dirty="0" smtClean="0"/>
          </a:p>
          <a:p>
            <a:r>
              <a:rPr lang="fr-FR" altLang="zh-CN" dirty="0" smtClean="0"/>
              <a:t>1547: études </a:t>
            </a:r>
            <a:r>
              <a:rPr lang="fr-FR" dirty="0" smtClean="0"/>
              <a:t>à l‘Université de Poitiers</a:t>
            </a:r>
            <a:endParaRPr lang="fr-FR" altLang="zh-CN" dirty="0" smtClean="0"/>
          </a:p>
          <a:p>
            <a:r>
              <a:rPr lang="fr-FR" altLang="zh-CN" dirty="0" smtClean="0"/>
              <a:t>1549: </a:t>
            </a:r>
            <a:r>
              <a:rPr lang="fr-FR" i="1" dirty="0" smtClean="0"/>
              <a:t>L'Olive</a:t>
            </a:r>
            <a:r>
              <a:rPr lang="fr-FR" dirty="0" smtClean="0"/>
              <a:t>, premier recueil français de sonnets amoureux</a:t>
            </a:r>
            <a:endParaRPr lang="fr-FR" altLang="zh-CN" dirty="0" smtClean="0"/>
          </a:p>
          <a:p>
            <a:r>
              <a:rPr lang="fr-FR" altLang="zh-CN" dirty="0" smtClean="0"/>
              <a:t>1553-1557: voyage à Rome</a:t>
            </a:r>
          </a:p>
          <a:p>
            <a:r>
              <a:rPr lang="fr-FR" altLang="zh-CN" dirty="0" smtClean="0"/>
              <a:t>1558: </a:t>
            </a:r>
            <a:r>
              <a:rPr lang="fr-FR" altLang="zh-CN" i="1" dirty="0" smtClean="0"/>
              <a:t>Les</a:t>
            </a:r>
            <a:r>
              <a:rPr lang="fr-FR" altLang="zh-CN" dirty="0" smtClean="0"/>
              <a:t> </a:t>
            </a:r>
            <a:r>
              <a:rPr lang="fr-FR" i="1" dirty="0" smtClean="0"/>
              <a:t>Antiquités de Rome</a:t>
            </a:r>
            <a:r>
              <a:rPr lang="fr-FR" dirty="0" smtClean="0"/>
              <a:t>, </a:t>
            </a:r>
            <a:r>
              <a:rPr lang="fr-FR" i="1" dirty="0" smtClean="0"/>
              <a:t>Divers Jeux Rustiques</a:t>
            </a:r>
            <a:r>
              <a:rPr lang="fr-FR" dirty="0" smtClean="0"/>
              <a:t> et </a:t>
            </a:r>
            <a:r>
              <a:rPr lang="fr-FR" i="1" dirty="0" smtClean="0"/>
              <a:t>Les Regrets</a:t>
            </a:r>
            <a:endParaRPr lang="fr-FR" altLang="zh-CN" i="1" dirty="0" smtClean="0"/>
          </a:p>
          <a:p>
            <a:r>
              <a:rPr lang="fr-FR" altLang="zh-CN" dirty="0" smtClean="0"/>
              <a:t>1560: mort et enterrement dans la cathédrale Notre-Dame de Paris</a:t>
            </a:r>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Econtons la chanson de ridan - uLYSSE</a:t>
            </a:r>
            <a:endParaRPr lang="fr-FR" dirty="0"/>
          </a:p>
        </p:txBody>
      </p:sp>
      <p:sp>
        <p:nvSpPr>
          <p:cNvPr id="3" name="Espace réservé du contenu 2"/>
          <p:cNvSpPr>
            <a:spLocks noGrp="1"/>
          </p:cNvSpPr>
          <p:nvPr>
            <p:ph idx="1"/>
          </p:nvPr>
        </p:nvSpPr>
        <p:spPr/>
        <p:txBody>
          <a:bodyPr/>
          <a:lstStyle/>
          <a:p>
            <a:r>
              <a:rPr lang="fr-FR" dirty="0">
                <a:hlinkClick r:id="rId2"/>
              </a:rPr>
              <a:t>http://fr.hujiang.com/new/p408952</a:t>
            </a:r>
            <a:r>
              <a:rPr lang="fr-FR" dirty="0" smtClean="0">
                <a:hlinkClick r:id="rId2"/>
              </a:rPr>
              <a:t>/</a:t>
            </a:r>
            <a:endParaRPr lang="fr-FR" dirty="0" smtClean="0"/>
          </a:p>
          <a:p>
            <a:pPr marL="0" indent="0">
              <a:buNone/>
            </a:pPr>
            <a:r>
              <a:rPr lang="fr-FR" dirty="0" smtClean="0"/>
              <a:t>Ou</a:t>
            </a:r>
          </a:p>
          <a:p>
            <a:r>
              <a:rPr lang="fr-FR" dirty="0">
                <a:hlinkClick r:id="rId3"/>
              </a:rPr>
              <a:t>http://</a:t>
            </a:r>
            <a:r>
              <a:rPr lang="fr-FR" dirty="0" smtClean="0">
                <a:hlinkClick r:id="rId3"/>
              </a:rPr>
              <a:t>www.iqiyi.com/yinyue/20130428/e0671cfce40c7749.html</a:t>
            </a:r>
            <a:endParaRPr lang="fr-FR" dirty="0" smtClean="0"/>
          </a:p>
          <a:p>
            <a:endParaRPr lang="fr-FR" dirty="0" smtClean="0"/>
          </a:p>
          <a:p>
            <a:endParaRPr lang="fr-FR" dirty="0"/>
          </a:p>
        </p:txBody>
      </p:sp>
      <p:pic>
        <p:nvPicPr>
          <p:cNvPr id="4" name="图片 3" descr="e850352ac65c1038547ba137b2119313b07e8939.jpg"/>
          <p:cNvPicPr>
            <a:picLocks noChangeAspect="1"/>
          </p:cNvPicPr>
          <p:nvPr/>
        </p:nvPicPr>
        <p:blipFill>
          <a:blip r:embed="rId4"/>
          <a:stretch>
            <a:fillRect/>
          </a:stretch>
        </p:blipFill>
        <p:spPr>
          <a:xfrm>
            <a:off x="857224" y="3786190"/>
            <a:ext cx="2602046" cy="1785950"/>
          </a:xfrm>
          <a:prstGeom prst="rect">
            <a:avLst/>
          </a:prstGeom>
        </p:spPr>
      </p:pic>
    </p:spTree>
    <p:extLst>
      <p:ext uri="{BB962C8B-B14F-4D97-AF65-F5344CB8AC3E}">
        <p14:creationId xmlns:p14="http://schemas.microsoft.com/office/powerpoint/2010/main" val="23003010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lnSpcReduction="10000"/>
          </a:bodyPr>
          <a:lstStyle/>
          <a:p>
            <a:r>
              <a:rPr lang="fr-FR" i="1" dirty="0"/>
              <a:t>Heureux qui comme Ulysse</a:t>
            </a:r>
            <a:r>
              <a:rPr lang="fr-FR" dirty="0"/>
              <a:t> est le 31</a:t>
            </a:r>
            <a:r>
              <a:rPr lang="fr-FR" baseline="30000" dirty="0"/>
              <a:t>e</a:t>
            </a:r>
            <a:r>
              <a:rPr lang="fr-FR" dirty="0"/>
              <a:t> sonnet du recueil </a:t>
            </a:r>
            <a:r>
              <a:rPr lang="fr-FR" i="1" dirty="0"/>
              <a:t>Les Regrets</a:t>
            </a:r>
            <a:r>
              <a:rPr lang="fr-FR" dirty="0"/>
              <a:t> de Du </a:t>
            </a:r>
            <a:r>
              <a:rPr lang="fr-FR" dirty="0" smtClean="0"/>
              <a:t>Bellay</a:t>
            </a:r>
          </a:p>
          <a:p>
            <a:r>
              <a:rPr lang="fr-FR" b="1" u="sng" dirty="0"/>
              <a:t>Heureux qui, qui comme Ulysse, a fait un beau voyage</a:t>
            </a:r>
            <a:r>
              <a:rPr lang="fr-FR" dirty="0"/>
              <a:t> est un sonnet (forme poétique fixe née en Italie au tout début de la Renaissance, c’est-à-dire à la fin du XVème siècle, et composée de deux quatrains et deux tercets) mélancolique (la mélancolie était à la mode au XVIème siècle). </a:t>
            </a:r>
            <a:r>
              <a:rPr lang="fr-FR" dirty="0">
                <a:solidFill>
                  <a:srgbClr val="FF0000"/>
                </a:solidFill>
              </a:rPr>
              <a:t>Quelle est la raison de cette mélancolie ? </a:t>
            </a:r>
            <a:r>
              <a:rPr lang="fr-FR" dirty="0"/>
              <a:t>Certainement le mal du pays Natal, éloge de ce qui le rend malheureux (le voyage).</a:t>
            </a:r>
          </a:p>
        </p:txBody>
      </p:sp>
    </p:spTree>
    <p:extLst>
      <p:ext uri="{BB962C8B-B14F-4D97-AF65-F5344CB8AC3E}">
        <p14:creationId xmlns:p14="http://schemas.microsoft.com/office/powerpoint/2010/main" val="28344498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华丽">
  <a:themeElements>
    <a:clrScheme name="华丽">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华丽">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华丽">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362</TotalTime>
  <Words>872</Words>
  <Application>Microsoft Office PowerPoint</Application>
  <PresentationFormat>全屏显示(4:3)</PresentationFormat>
  <Paragraphs>153</Paragraphs>
  <Slides>24</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24</vt:i4>
      </vt:variant>
    </vt:vector>
  </HeadingPairs>
  <TitlesOfParts>
    <vt:vector size="30" baseType="lpstr">
      <vt:lpstr>黑体</vt:lpstr>
      <vt:lpstr>华文新魏</vt:lpstr>
      <vt:lpstr>Trebuchet MS</vt:lpstr>
      <vt:lpstr>Wingdings</vt:lpstr>
      <vt:lpstr>Wingdings 2</vt:lpstr>
      <vt:lpstr>华丽</vt:lpstr>
      <vt:lpstr>Unité 2    Joachim Du Bellay</vt:lpstr>
      <vt:lpstr>Je n'escris point d'amour, n'estant point amoureux (extrait)</vt:lpstr>
      <vt:lpstr>Je n'escris point d'amour, n'estant point amoureux (extrait)</vt:lpstr>
      <vt:lpstr>Le regret? la mÉlancolie?...  Un sentiment qui inspirera  au poÊte ses plus belles pages.</vt:lpstr>
      <vt:lpstr>La présentation de Du Bellay</vt:lpstr>
      <vt:lpstr>La présentation de Du Bellay</vt:lpstr>
      <vt:lpstr>La présentation de Du Bellay</vt:lpstr>
      <vt:lpstr>Econtons la chanson de ridan - uLYSSE</vt:lpstr>
      <vt:lpstr>PowerPoint 演示文稿</vt:lpstr>
      <vt:lpstr>Ulysse et l’Odyssée de Homère</vt:lpstr>
      <vt:lpstr>Ulysse et l’Odyssée</vt:lpstr>
      <vt:lpstr>« odyssée »: un nom commun désignant un « récit de voyage mouvementé et rempli d'aventures singulières »</vt:lpstr>
      <vt:lpstr>L’Odyssée a inspiré un grand nombre d'œuvres littéraires et artistiques au cours des siècles: </vt:lpstr>
      <vt:lpstr>Vocabulaire – la toison</vt:lpstr>
      <vt:lpstr>Vocabulaire – la toison</vt:lpstr>
      <vt:lpstr>Le voyage de Jason pour retrouver la toison d’or</vt:lpstr>
      <vt:lpstr>旅行过的人懂得尤利西斯的幸福</vt:lpstr>
      <vt:lpstr>旅行过的人懂得尤利西斯的幸福</vt:lpstr>
      <vt:lpstr>PowerPoint 演示文稿</vt:lpstr>
      <vt:lpstr>Une étude comparée</vt:lpstr>
      <vt:lpstr>PowerPoint 演示文稿</vt:lpstr>
      <vt:lpstr>De la Pléiade à la « Bibliothèque de la Pléiade »</vt:lpstr>
      <vt:lpstr>De la Pléiade à la « Bibliothèque de la Pléiade »</vt:lpstr>
      <vt:lpstr>De la Pléiade à la « Bibliothèque de la Pléiade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Unité 2  Du Bellay</dc:title>
  <dc:creator>lhh</dc:creator>
  <cp:lastModifiedBy>French</cp:lastModifiedBy>
  <cp:revision>40</cp:revision>
  <dcterms:created xsi:type="dcterms:W3CDTF">2015-09-15T04:25:36Z</dcterms:created>
  <dcterms:modified xsi:type="dcterms:W3CDTF">2018-04-12T03:14:44Z</dcterms:modified>
</cp:coreProperties>
</file>